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7" autoAdjust="0"/>
    <p:restoredTop sz="94660"/>
  </p:normalViewPr>
  <p:slideViewPr>
    <p:cSldViewPr>
      <p:cViewPr>
        <p:scale>
          <a:sx n="76" d="100"/>
          <a:sy n="76" d="100"/>
        </p:scale>
        <p:origin x="-1212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One-Third%20Rule%20Aplications\IEEE%20paper\Value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F:\One-Third%20Rule%20Aplications\IEEE%20paper\Values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F:\One-Third%20Rule%20Aplications\IEEE%20paper\Diel.%20Const.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F:\One-Third%20Rule%20Aplications\IEEE%20paper\Diel.%20Const.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One-Third%20Rule%20Aplications\Pc%20and%20Tc\Mixtures\Mixture%20Tc%20and%20Pc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9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One-Third%20Rule%20Aplications\Pc%20and%20Tc\Tc%20and%20Pc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One-Third%20Rule%20Aplications\Pc%20and%20Tc\Tc%20and%20Pc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One-Third%20Rule%20Aplications\Surface%20tension\Surface%20Tesnion%20for%20Mixtur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Mean Electronic Polarizability (cm</a:t>
            </a:r>
            <a:r>
              <a:rPr lang="en-US" baseline="30000" dirty="0"/>
              <a:t>3</a:t>
            </a:r>
            <a:r>
              <a:rPr lang="en-US" dirty="0"/>
              <a:t> x 10</a:t>
            </a:r>
            <a:r>
              <a:rPr lang="en-US" baseline="30000" dirty="0"/>
              <a:t>-24</a:t>
            </a:r>
            <a:r>
              <a:rPr lang="en-US" dirty="0"/>
              <a:t>) </a:t>
            </a:r>
          </a:p>
        </c:rich>
      </c:tx>
      <c:layout>
        <c:manualLayout>
          <c:xMode val="edge"/>
          <c:yMode val="edge"/>
          <c:x val="0.122641281167979"/>
          <c:y val="2.1476377952755907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1823323991280751"/>
          <c:y val="2.6989662006534899E-2"/>
          <c:w val="0.82943636282752786"/>
          <c:h val="0.85444199475065619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star"/>
            <c:size val="5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Polarizability!$J$3:$J$83</c:f>
              <c:numCache>
                <c:formatCode>General</c:formatCode>
                <c:ptCount val="81"/>
                <c:pt idx="0">
                  <c:v>1.67</c:v>
                </c:pt>
                <c:pt idx="1">
                  <c:v>2.593</c:v>
                </c:pt>
                <c:pt idx="2">
                  <c:v>4.43</c:v>
                </c:pt>
                <c:pt idx="3">
                  <c:v>6.29</c:v>
                </c:pt>
                <c:pt idx="4">
                  <c:v>8.1999999999999993</c:v>
                </c:pt>
                <c:pt idx="5">
                  <c:v>9.99</c:v>
                </c:pt>
                <c:pt idx="6">
                  <c:v>11.9</c:v>
                </c:pt>
                <c:pt idx="7">
                  <c:v>13.61</c:v>
                </c:pt>
                <c:pt idx="8">
                  <c:v>15.9</c:v>
                </c:pt>
                <c:pt idx="9">
                  <c:v>17.36</c:v>
                </c:pt>
                <c:pt idx="10">
                  <c:v>19.100000000000001</c:v>
                </c:pt>
                <c:pt idx="11">
                  <c:v>21.03</c:v>
                </c:pt>
                <c:pt idx="12">
                  <c:v>22.75</c:v>
                </c:pt>
                <c:pt idx="14">
                  <c:v>5.66</c:v>
                </c:pt>
                <c:pt idx="15">
                  <c:v>9.15</c:v>
                </c:pt>
                <c:pt idx="16">
                  <c:v>11</c:v>
                </c:pt>
                <c:pt idx="17">
                  <c:v>13.1</c:v>
                </c:pt>
                <c:pt idx="18">
                  <c:v>15.9</c:v>
                </c:pt>
                <c:pt idx="20">
                  <c:v>8.14</c:v>
                </c:pt>
                <c:pt idx="21">
                  <c:v>10.199999999999999</c:v>
                </c:pt>
                <c:pt idx="22">
                  <c:v>15.44</c:v>
                </c:pt>
                <c:pt idx="23">
                  <c:v>15.44</c:v>
                </c:pt>
                <c:pt idx="24">
                  <c:v>17.2</c:v>
                </c:pt>
                <c:pt idx="25">
                  <c:v>19.8</c:v>
                </c:pt>
                <c:pt idx="27">
                  <c:v>10.32</c:v>
                </c:pt>
                <c:pt idx="28">
                  <c:v>12.26</c:v>
                </c:pt>
                <c:pt idx="29">
                  <c:v>14.41</c:v>
                </c:pt>
                <c:pt idx="30">
                  <c:v>14.2</c:v>
                </c:pt>
                <c:pt idx="31">
                  <c:v>14.1</c:v>
                </c:pt>
                <c:pt idx="32">
                  <c:v>14.2</c:v>
                </c:pt>
                <c:pt idx="33">
                  <c:v>14.2</c:v>
                </c:pt>
                <c:pt idx="34">
                  <c:v>16.05</c:v>
                </c:pt>
                <c:pt idx="35">
                  <c:v>16</c:v>
                </c:pt>
                <c:pt idx="36">
                  <c:v>16.14</c:v>
                </c:pt>
                <c:pt idx="37">
                  <c:v>17.3</c:v>
                </c:pt>
                <c:pt idx="38">
                  <c:v>17.8</c:v>
                </c:pt>
                <c:pt idx="39">
                  <c:v>19.64</c:v>
                </c:pt>
                <c:pt idx="40">
                  <c:v>19.100000000000001</c:v>
                </c:pt>
                <c:pt idx="41">
                  <c:v>20.9</c:v>
                </c:pt>
                <c:pt idx="42">
                  <c:v>24.5</c:v>
                </c:pt>
                <c:pt idx="43">
                  <c:v>31.8</c:v>
                </c:pt>
                <c:pt idx="45">
                  <c:v>17.48</c:v>
                </c:pt>
                <c:pt idx="46">
                  <c:v>19.350000000000001</c:v>
                </c:pt>
                <c:pt idx="47">
                  <c:v>19.52</c:v>
                </c:pt>
                <c:pt idx="48">
                  <c:v>20.61</c:v>
                </c:pt>
                <c:pt idx="49">
                  <c:v>21.19</c:v>
                </c:pt>
                <c:pt idx="50">
                  <c:v>21.36</c:v>
                </c:pt>
                <c:pt idx="51">
                  <c:v>21.68</c:v>
                </c:pt>
                <c:pt idx="52">
                  <c:v>25.93</c:v>
                </c:pt>
                <c:pt idx="53">
                  <c:v>24.7</c:v>
                </c:pt>
                <c:pt idx="54">
                  <c:v>28.22</c:v>
                </c:pt>
                <c:pt idx="55">
                  <c:v>30.21</c:v>
                </c:pt>
                <c:pt idx="56">
                  <c:v>32.86</c:v>
                </c:pt>
                <c:pt idx="57">
                  <c:v>33.06</c:v>
                </c:pt>
                <c:pt idx="58">
                  <c:v>31.07</c:v>
                </c:pt>
                <c:pt idx="59">
                  <c:v>42.5</c:v>
                </c:pt>
                <c:pt idx="61">
                  <c:v>4.2519999999999998</c:v>
                </c:pt>
                <c:pt idx="62">
                  <c:v>6.26</c:v>
                </c:pt>
                <c:pt idx="63">
                  <c:v>7.97</c:v>
                </c:pt>
                <c:pt idx="64">
                  <c:v>8.2899999999999991</c:v>
                </c:pt>
                <c:pt idx="65">
                  <c:v>9.84</c:v>
                </c:pt>
                <c:pt idx="66">
                  <c:v>9.65</c:v>
                </c:pt>
                <c:pt idx="67">
                  <c:v>8.64</c:v>
                </c:pt>
                <c:pt idx="68">
                  <c:v>10</c:v>
                </c:pt>
                <c:pt idx="69">
                  <c:v>9.99</c:v>
                </c:pt>
                <c:pt idx="70">
                  <c:v>11.8</c:v>
                </c:pt>
                <c:pt idx="71">
                  <c:v>11.8</c:v>
                </c:pt>
                <c:pt idx="72">
                  <c:v>10.7</c:v>
                </c:pt>
                <c:pt idx="73">
                  <c:v>11.65</c:v>
                </c:pt>
                <c:pt idx="74">
                  <c:v>13.51</c:v>
                </c:pt>
                <c:pt idx="76">
                  <c:v>3.33</c:v>
                </c:pt>
                <c:pt idx="77">
                  <c:v>7.41</c:v>
                </c:pt>
                <c:pt idx="78">
                  <c:v>9.1199999999999992</c:v>
                </c:pt>
                <c:pt idx="79">
                  <c:v>10.9</c:v>
                </c:pt>
                <c:pt idx="80">
                  <c:v>12.8</c:v>
                </c:pt>
              </c:numCache>
            </c:numRef>
          </c:xVal>
          <c:yVal>
            <c:numRef>
              <c:f>Polarizability!$K$3:$K$83</c:f>
              <c:numCache>
                <c:formatCode>General</c:formatCode>
                <c:ptCount val="81"/>
                <c:pt idx="0">
                  <c:v>1.587861492997015</c:v>
                </c:pt>
                <c:pt idx="1">
                  <c:v>2.1206743003890192</c:v>
                </c:pt>
                <c:pt idx="2">
                  <c:v>3.9756032551557241</c:v>
                </c:pt>
                <c:pt idx="3">
                  <c:v>5.8305322099224286</c:v>
                </c:pt>
                <c:pt idx="4">
                  <c:v>7.6841390485417582</c:v>
                </c:pt>
                <c:pt idx="5">
                  <c:v>9.5390680033084632</c:v>
                </c:pt>
                <c:pt idx="6">
                  <c:v>11.393996958075167</c:v>
                </c:pt>
                <c:pt idx="7">
                  <c:v>13.247603796694497</c:v>
                </c:pt>
                <c:pt idx="8">
                  <c:v>15.102532751461203</c:v>
                </c:pt>
                <c:pt idx="9">
                  <c:v>16.957461706227907</c:v>
                </c:pt>
                <c:pt idx="10">
                  <c:v>18.812390660994613</c:v>
                </c:pt>
                <c:pt idx="11">
                  <c:v>20.66599749961394</c:v>
                </c:pt>
                <c:pt idx="12">
                  <c:v>22.520926454380646</c:v>
                </c:pt>
                <c:pt idx="14">
                  <c:v>5.5634647481527395</c:v>
                </c:pt>
                <c:pt idx="15">
                  <c:v>9.2720005415387732</c:v>
                </c:pt>
                <c:pt idx="16">
                  <c:v>11.126929496305479</c:v>
                </c:pt>
                <c:pt idx="17">
                  <c:v>12.981858451072181</c:v>
                </c:pt>
                <c:pt idx="18">
                  <c:v>14.823566244365141</c:v>
                </c:pt>
                <c:pt idx="20">
                  <c:v>7.6841390485417582</c:v>
                </c:pt>
                <c:pt idx="21">
                  <c:v>9.5390680033084632</c:v>
                </c:pt>
                <c:pt idx="22">
                  <c:v>15.102532751461203</c:v>
                </c:pt>
                <c:pt idx="23">
                  <c:v>15.102532751461203</c:v>
                </c:pt>
                <c:pt idx="24">
                  <c:v>16.690394244458219</c:v>
                </c:pt>
                <c:pt idx="25">
                  <c:v>18.545323199224924</c:v>
                </c:pt>
                <c:pt idx="27">
                  <c:v>10.327049227143785</c:v>
                </c:pt>
                <c:pt idx="28">
                  <c:v>12.181978181910489</c:v>
                </c:pt>
                <c:pt idx="29">
                  <c:v>13.769839674907505</c:v>
                </c:pt>
                <c:pt idx="30">
                  <c:v>14.036907136677195</c:v>
                </c:pt>
                <c:pt idx="31">
                  <c:v>14.036907136677195</c:v>
                </c:pt>
                <c:pt idx="32">
                  <c:v>14.036907136677195</c:v>
                </c:pt>
                <c:pt idx="33">
                  <c:v>14.036907136677195</c:v>
                </c:pt>
                <c:pt idx="34">
                  <c:v>15.624768629674209</c:v>
                </c:pt>
                <c:pt idx="35">
                  <c:v>15.890513975296523</c:v>
                </c:pt>
                <c:pt idx="36">
                  <c:v>15.890513975296523</c:v>
                </c:pt>
                <c:pt idx="37">
                  <c:v>17.745442930063227</c:v>
                </c:pt>
                <c:pt idx="38">
                  <c:v>17.745442930063227</c:v>
                </c:pt>
                <c:pt idx="39">
                  <c:v>19.333304423060241</c:v>
                </c:pt>
                <c:pt idx="40">
                  <c:v>19.600371884829933</c:v>
                </c:pt>
                <c:pt idx="41">
                  <c:v>21.453978723449264</c:v>
                </c:pt>
                <c:pt idx="42">
                  <c:v>25.163836632982672</c:v>
                </c:pt>
                <c:pt idx="43">
                  <c:v>32.580908219754747</c:v>
                </c:pt>
                <c:pt idx="45">
                  <c:v>16.945562660901533</c:v>
                </c:pt>
                <c:pt idx="46">
                  <c:v>18.800491615668239</c:v>
                </c:pt>
                <c:pt idx="47">
                  <c:v>18.800491615668239</c:v>
                </c:pt>
                <c:pt idx="48">
                  <c:v>20.388353108665257</c:v>
                </c:pt>
                <c:pt idx="49">
                  <c:v>20.655420570434941</c:v>
                </c:pt>
                <c:pt idx="50">
                  <c:v>20.655420570434941</c:v>
                </c:pt>
                <c:pt idx="51">
                  <c:v>21.976214601662271</c:v>
                </c:pt>
                <c:pt idx="52">
                  <c:v>23.563943883044551</c:v>
                </c:pt>
                <c:pt idx="53">
                  <c:v>23.564076094659285</c:v>
                </c:pt>
                <c:pt idx="54">
                  <c:v>26.739799080653313</c:v>
                </c:pt>
                <c:pt idx="55">
                  <c:v>28.594728035420019</c:v>
                </c:pt>
                <c:pt idx="56">
                  <c:v>30.182325105187562</c:v>
                </c:pt>
                <c:pt idx="57">
                  <c:v>30.182325105187562</c:v>
                </c:pt>
                <c:pt idx="58">
                  <c:v>30.182589528417036</c:v>
                </c:pt>
                <c:pt idx="59">
                  <c:v>39.709758486399124</c:v>
                </c:pt>
                <c:pt idx="61">
                  <c:v>3.7085357933860346</c:v>
                </c:pt>
                <c:pt idx="62">
                  <c:v>5.5634647481527395</c:v>
                </c:pt>
                <c:pt idx="63">
                  <c:v>7.4183937029194436</c:v>
                </c:pt>
                <c:pt idx="64">
                  <c:v>7.4179970680752305</c:v>
                </c:pt>
                <c:pt idx="65">
                  <c:v>9.2723971763829862</c:v>
                </c:pt>
                <c:pt idx="66">
                  <c:v>9.2720005415387732</c:v>
                </c:pt>
                <c:pt idx="67">
                  <c:v>8.7391877341467676</c:v>
                </c:pt>
                <c:pt idx="68">
                  <c:v>9.0059907726869834</c:v>
                </c:pt>
                <c:pt idx="69">
                  <c:v>9.0059907726869834</c:v>
                </c:pt>
                <c:pt idx="70">
                  <c:v>10.86025866938</c:v>
                </c:pt>
                <c:pt idx="71">
                  <c:v>10.86025866938</c:v>
                </c:pt>
                <c:pt idx="72">
                  <c:v>10.861184150683165</c:v>
                </c:pt>
                <c:pt idx="73">
                  <c:v>11.126797284690742</c:v>
                </c:pt>
                <c:pt idx="74">
                  <c:v>12.981858451072181</c:v>
                </c:pt>
                <c:pt idx="76">
                  <c:v>3.4427904477637199</c:v>
                </c:pt>
                <c:pt idx="77">
                  <c:v>7.1513262411497545</c:v>
                </c:pt>
                <c:pt idx="78">
                  <c:v>9.0062551959164594</c:v>
                </c:pt>
                <c:pt idx="79">
                  <c:v>10.861184150683165</c:v>
                </c:pt>
                <c:pt idx="80">
                  <c:v>12.714790989302495</c:v>
                </c:pt>
              </c:numCache>
            </c:numRef>
          </c:yVal>
          <c:smooth val="0"/>
        </c:ser>
        <c:ser>
          <c:idx val="1"/>
          <c:order val="1"/>
          <c:tx>
            <c:v>X=Y</c:v>
          </c:tx>
          <c:spPr>
            <a:ln w="19050">
              <a:solidFill>
                <a:schemeClr val="tx1"/>
              </a:solidFill>
              <a:prstDash val="solid"/>
            </a:ln>
          </c:spPr>
          <c:marker>
            <c:symbol val="none"/>
          </c:marker>
          <c:xVal>
            <c:numRef>
              <c:f>Polarizability!$A$90:$A$96</c:f>
              <c:numCache>
                <c:formatCode>General</c:formatCode>
                <c:ptCount val="7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</c:numCache>
            </c:numRef>
          </c:xVal>
          <c:yVal>
            <c:numRef>
              <c:f>Polarizability!$B$90:$B$96</c:f>
              <c:numCache>
                <c:formatCode>General</c:formatCode>
                <c:ptCount val="7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</c:numCache>
            </c:numRef>
          </c:yVal>
          <c:smooth val="0"/>
        </c:ser>
        <c:ser>
          <c:idx val="2"/>
          <c:order val="2"/>
          <c:spPr>
            <a:ln w="15875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Polarizability!$A$90:$A$96</c:f>
              <c:numCache>
                <c:formatCode>General</c:formatCode>
                <c:ptCount val="7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</c:numCache>
            </c:numRef>
          </c:xVal>
          <c:yVal>
            <c:numRef>
              <c:f>Polarizability!$C$90:$C$96</c:f>
              <c:numCache>
                <c:formatCode>General</c:formatCode>
                <c:ptCount val="7"/>
                <c:pt idx="0">
                  <c:v>0</c:v>
                </c:pt>
                <c:pt idx="1">
                  <c:v>9.6</c:v>
                </c:pt>
                <c:pt idx="2">
                  <c:v>19.2</c:v>
                </c:pt>
                <c:pt idx="3">
                  <c:v>28.799999999999997</c:v>
                </c:pt>
                <c:pt idx="4">
                  <c:v>38.4</c:v>
                </c:pt>
                <c:pt idx="5">
                  <c:v>48</c:v>
                </c:pt>
                <c:pt idx="6">
                  <c:v>57.599999999999994</c:v>
                </c:pt>
              </c:numCache>
            </c:numRef>
          </c:yVal>
          <c:smooth val="0"/>
        </c:ser>
        <c:ser>
          <c:idx val="3"/>
          <c:order val="3"/>
          <c:spPr>
            <a:ln w="15875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Polarizability!$A$90:$A$96</c:f>
              <c:numCache>
                <c:formatCode>General</c:formatCode>
                <c:ptCount val="7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</c:numCache>
            </c:numRef>
          </c:xVal>
          <c:yVal>
            <c:numRef>
              <c:f>Polarizability!$D$90:$D$96</c:f>
              <c:numCache>
                <c:formatCode>General</c:formatCode>
                <c:ptCount val="7"/>
                <c:pt idx="0">
                  <c:v>0</c:v>
                </c:pt>
                <c:pt idx="1">
                  <c:v>10.4</c:v>
                </c:pt>
                <c:pt idx="2">
                  <c:v>20.8</c:v>
                </c:pt>
                <c:pt idx="3">
                  <c:v>31.200000000000003</c:v>
                </c:pt>
                <c:pt idx="4">
                  <c:v>41.6</c:v>
                </c:pt>
                <c:pt idx="5">
                  <c:v>52</c:v>
                </c:pt>
                <c:pt idx="6">
                  <c:v>62.400000000000006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701760"/>
        <c:axId val="83880192"/>
      </c:scatterChart>
      <c:valAx>
        <c:axId val="41701760"/>
        <c:scaling>
          <c:orientation val="minMax"/>
          <c:max val="47.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Experiment</a:t>
                </a:r>
              </a:p>
            </c:rich>
          </c:tx>
          <c:layout>
            <c:manualLayout>
              <c:xMode val="edge"/>
              <c:yMode val="edge"/>
              <c:x val="0.43829191272965878"/>
              <c:y val="0.9395192307692307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83880192"/>
        <c:crosses val="autoZero"/>
        <c:crossBetween val="midCat"/>
        <c:majorUnit val="5"/>
      </c:valAx>
      <c:valAx>
        <c:axId val="83880192"/>
        <c:scaling>
          <c:orientation val="minMax"/>
          <c:max val="47.5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Predicted from</a:t>
                </a:r>
                <a:r>
                  <a:rPr lang="en-US" baseline="0" dirty="0" smtClean="0"/>
                  <a:t> One-Third Rule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1701760"/>
        <c:crosses val="autoZero"/>
        <c:crossBetween val="midCat"/>
      </c:valAx>
    </c:plotArea>
    <c:legend>
      <c:legendPos val="r"/>
      <c:legendEntry>
        <c:idx val="0"/>
        <c:delete val="1"/>
      </c:legendEntry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80825904130404747"/>
          <c:y val="0.49991235258488614"/>
          <c:w val="0.15640524934383201"/>
          <c:h val="5.4473937364164324E-2"/>
        </c:manualLayout>
      </c:layout>
      <c:overlay val="0"/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300" b="0">
          <a:latin typeface="+mj-lt"/>
          <a:cs typeface="Times New Roman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60"/>
            </a:pPr>
            <a:r>
              <a:rPr lang="en-US" sz="1560"/>
              <a:t>Mean Electronic Polarizability (cm3 x 10-24) </a:t>
            </a:r>
          </a:p>
        </c:rich>
      </c:tx>
      <c:layout>
        <c:manualLayout>
          <c:xMode val="edge"/>
          <c:yMode val="edge"/>
          <c:x val="0.14010011853357041"/>
          <c:y val="2.1884139482564683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336905854966009"/>
          <c:y val="3.9749103942652332E-2"/>
          <c:w val="0.82217113750611681"/>
          <c:h val="0.82455818022747152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star"/>
            <c:size val="5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Polarizability!$J$3:$J$83</c:f>
              <c:numCache>
                <c:formatCode>General</c:formatCode>
                <c:ptCount val="81"/>
                <c:pt idx="0">
                  <c:v>1.67</c:v>
                </c:pt>
                <c:pt idx="1">
                  <c:v>2.593</c:v>
                </c:pt>
                <c:pt idx="2">
                  <c:v>4.43</c:v>
                </c:pt>
                <c:pt idx="3">
                  <c:v>6.29</c:v>
                </c:pt>
                <c:pt idx="4">
                  <c:v>8.1999999999999993</c:v>
                </c:pt>
                <c:pt idx="5">
                  <c:v>9.99</c:v>
                </c:pt>
                <c:pt idx="6">
                  <c:v>11.9</c:v>
                </c:pt>
                <c:pt idx="7">
                  <c:v>13.61</c:v>
                </c:pt>
                <c:pt idx="8">
                  <c:v>15.9</c:v>
                </c:pt>
                <c:pt idx="9">
                  <c:v>17.36</c:v>
                </c:pt>
                <c:pt idx="10">
                  <c:v>19.100000000000001</c:v>
                </c:pt>
                <c:pt idx="11">
                  <c:v>21.03</c:v>
                </c:pt>
                <c:pt idx="12">
                  <c:v>22.75</c:v>
                </c:pt>
                <c:pt idx="14">
                  <c:v>5.66</c:v>
                </c:pt>
                <c:pt idx="15">
                  <c:v>9.15</c:v>
                </c:pt>
                <c:pt idx="16">
                  <c:v>11</c:v>
                </c:pt>
                <c:pt idx="17">
                  <c:v>13.1</c:v>
                </c:pt>
                <c:pt idx="18">
                  <c:v>15.9</c:v>
                </c:pt>
                <c:pt idx="20">
                  <c:v>8.14</c:v>
                </c:pt>
                <c:pt idx="21">
                  <c:v>10.199999999999999</c:v>
                </c:pt>
                <c:pt idx="22">
                  <c:v>15.44</c:v>
                </c:pt>
                <c:pt idx="23">
                  <c:v>15.44</c:v>
                </c:pt>
                <c:pt idx="24">
                  <c:v>17.2</c:v>
                </c:pt>
                <c:pt idx="25">
                  <c:v>19.8</c:v>
                </c:pt>
                <c:pt idx="27">
                  <c:v>10.32</c:v>
                </c:pt>
                <c:pt idx="28">
                  <c:v>12.26</c:v>
                </c:pt>
                <c:pt idx="29">
                  <c:v>14.41</c:v>
                </c:pt>
                <c:pt idx="30">
                  <c:v>14.2</c:v>
                </c:pt>
                <c:pt idx="31">
                  <c:v>14.1</c:v>
                </c:pt>
                <c:pt idx="32">
                  <c:v>14.2</c:v>
                </c:pt>
                <c:pt idx="33">
                  <c:v>14.2</c:v>
                </c:pt>
                <c:pt idx="34">
                  <c:v>16.05</c:v>
                </c:pt>
                <c:pt idx="35">
                  <c:v>16</c:v>
                </c:pt>
                <c:pt idx="36">
                  <c:v>16.14</c:v>
                </c:pt>
                <c:pt idx="37">
                  <c:v>17.3</c:v>
                </c:pt>
                <c:pt idx="38">
                  <c:v>17.8</c:v>
                </c:pt>
                <c:pt idx="39">
                  <c:v>19.64</c:v>
                </c:pt>
                <c:pt idx="40">
                  <c:v>19.100000000000001</c:v>
                </c:pt>
                <c:pt idx="41">
                  <c:v>20.9</c:v>
                </c:pt>
                <c:pt idx="42">
                  <c:v>24.5</c:v>
                </c:pt>
                <c:pt idx="43">
                  <c:v>31.8</c:v>
                </c:pt>
                <c:pt idx="45">
                  <c:v>17.48</c:v>
                </c:pt>
                <c:pt idx="46">
                  <c:v>19.350000000000001</c:v>
                </c:pt>
                <c:pt idx="47">
                  <c:v>19.52</c:v>
                </c:pt>
                <c:pt idx="48">
                  <c:v>20.61</c:v>
                </c:pt>
                <c:pt idx="49">
                  <c:v>21.19</c:v>
                </c:pt>
                <c:pt idx="50">
                  <c:v>21.36</c:v>
                </c:pt>
                <c:pt idx="51">
                  <c:v>21.68</c:v>
                </c:pt>
                <c:pt idx="52">
                  <c:v>25.93</c:v>
                </c:pt>
                <c:pt idx="53">
                  <c:v>24.7</c:v>
                </c:pt>
                <c:pt idx="54">
                  <c:v>28.22</c:v>
                </c:pt>
                <c:pt idx="55">
                  <c:v>30.21</c:v>
                </c:pt>
                <c:pt idx="56">
                  <c:v>32.86</c:v>
                </c:pt>
                <c:pt idx="57">
                  <c:v>33.06</c:v>
                </c:pt>
                <c:pt idx="58">
                  <c:v>31.07</c:v>
                </c:pt>
                <c:pt idx="59">
                  <c:v>42.5</c:v>
                </c:pt>
                <c:pt idx="61">
                  <c:v>4.2519999999999998</c:v>
                </c:pt>
                <c:pt idx="62">
                  <c:v>6.26</c:v>
                </c:pt>
                <c:pt idx="63">
                  <c:v>7.97</c:v>
                </c:pt>
                <c:pt idx="64">
                  <c:v>8.2899999999999991</c:v>
                </c:pt>
                <c:pt idx="65">
                  <c:v>9.84</c:v>
                </c:pt>
                <c:pt idx="66">
                  <c:v>9.65</c:v>
                </c:pt>
                <c:pt idx="67">
                  <c:v>8.64</c:v>
                </c:pt>
                <c:pt idx="68">
                  <c:v>10</c:v>
                </c:pt>
                <c:pt idx="69">
                  <c:v>9.99</c:v>
                </c:pt>
                <c:pt idx="70">
                  <c:v>11.8</c:v>
                </c:pt>
                <c:pt idx="71">
                  <c:v>11.8</c:v>
                </c:pt>
                <c:pt idx="72">
                  <c:v>10.7</c:v>
                </c:pt>
                <c:pt idx="73">
                  <c:v>11.65</c:v>
                </c:pt>
                <c:pt idx="74">
                  <c:v>13.51</c:v>
                </c:pt>
                <c:pt idx="76">
                  <c:v>3.33</c:v>
                </c:pt>
                <c:pt idx="77">
                  <c:v>7.41</c:v>
                </c:pt>
                <c:pt idx="78">
                  <c:v>9.1199999999999992</c:v>
                </c:pt>
                <c:pt idx="79">
                  <c:v>10.9</c:v>
                </c:pt>
                <c:pt idx="80">
                  <c:v>12.8</c:v>
                </c:pt>
              </c:numCache>
            </c:numRef>
          </c:xVal>
          <c:yVal>
            <c:numRef>
              <c:f>Polarizability!$L$3:$L$83</c:f>
              <c:numCache>
                <c:formatCode>General</c:formatCode>
                <c:ptCount val="81"/>
                <c:pt idx="1">
                  <c:v>2.363703352966934</c:v>
                </c:pt>
                <c:pt idx="2">
                  <c:v>4.2353673144457575</c:v>
                </c:pt>
                <c:pt idx="3">
                  <c:v>6.1818814316983941</c:v>
                </c:pt>
                <c:pt idx="4">
                  <c:v>8.1660261099394766</c:v>
                </c:pt>
                <c:pt idx="5">
                  <c:v>9.979575626081914</c:v>
                </c:pt>
                <c:pt idx="6">
                  <c:v>11.806629369267307</c:v>
                </c:pt>
                <c:pt idx="7">
                  <c:v>13.64915440589912</c:v>
                </c:pt>
                <c:pt idx="8">
                  <c:v>15.496992613986576</c:v>
                </c:pt>
                <c:pt idx="9">
                  <c:v>17.349295118199549</c:v>
                </c:pt>
                <c:pt idx="10">
                  <c:v>19.205008640319885</c:v>
                </c:pt>
                <c:pt idx="11">
                  <c:v>21.062585658055291</c:v>
                </c:pt>
                <c:pt idx="12">
                  <c:v>22.924070703141997</c:v>
                </c:pt>
                <c:pt idx="14">
                  <c:v>5.7180722988236949</c:v>
                </c:pt>
                <c:pt idx="15">
                  <c:v>9.4420910870212253</c:v>
                </c:pt>
                <c:pt idx="16">
                  <c:v>11.284624390773109</c:v>
                </c:pt>
                <c:pt idx="17">
                  <c:v>13.178925257747501</c:v>
                </c:pt>
                <c:pt idx="18">
                  <c:v>15.019873617407082</c:v>
                </c:pt>
                <c:pt idx="20">
                  <c:v>8.2581663212202798</c:v>
                </c:pt>
                <c:pt idx="21">
                  <c:v>10.01891181691448</c:v>
                </c:pt>
                <c:pt idx="22">
                  <c:v>15.486643273247063</c:v>
                </c:pt>
                <c:pt idx="23">
                  <c:v>15.531780689728725</c:v>
                </c:pt>
                <c:pt idx="24">
                  <c:v>16.892016515513223</c:v>
                </c:pt>
                <c:pt idx="25">
                  <c:v>18.756977291984835</c:v>
                </c:pt>
                <c:pt idx="27">
                  <c:v>10.436570289368188</c:v>
                </c:pt>
                <c:pt idx="28">
                  <c:v>12.308251286393714</c:v>
                </c:pt>
                <c:pt idx="29">
                  <c:v>13.93704065817586</c:v>
                </c:pt>
                <c:pt idx="30">
                  <c:v>14.182433421066225</c:v>
                </c:pt>
                <c:pt idx="31">
                  <c:v>14.185996661869058</c:v>
                </c:pt>
                <c:pt idx="32">
                  <c:v>14.181245233120402</c:v>
                </c:pt>
                <c:pt idx="33">
                  <c:v>14.181784953687719</c:v>
                </c:pt>
                <c:pt idx="34">
                  <c:v>15.817040938896211</c:v>
                </c:pt>
                <c:pt idx="35">
                  <c:v>16.05406780228229</c:v>
                </c:pt>
                <c:pt idx="36">
                  <c:v>16.054765573311066</c:v>
                </c:pt>
                <c:pt idx="37">
                  <c:v>17.930286292069201</c:v>
                </c:pt>
                <c:pt idx="38">
                  <c:v>17.929256544423232</c:v>
                </c:pt>
                <c:pt idx="39">
                  <c:v>19.567640246098211</c:v>
                </c:pt>
                <c:pt idx="40">
                  <c:v>19.855667587126128</c:v>
                </c:pt>
                <c:pt idx="41">
                  <c:v>22.326095397574335</c:v>
                </c:pt>
                <c:pt idx="42">
                  <c:v>25.722717769631043</c:v>
                </c:pt>
                <c:pt idx="43">
                  <c:v>32.914863643274288</c:v>
                </c:pt>
                <c:pt idx="45">
                  <c:v>17.465499640102166</c:v>
                </c:pt>
                <c:pt idx="46">
                  <c:v>19.354840681107905</c:v>
                </c:pt>
                <c:pt idx="47">
                  <c:v>19.29496960410998</c:v>
                </c:pt>
                <c:pt idx="48">
                  <c:v>22.516920676903364</c:v>
                </c:pt>
                <c:pt idx="49">
                  <c:v>21.209235731165901</c:v>
                </c:pt>
                <c:pt idx="50">
                  <c:v>21.142022106925268</c:v>
                </c:pt>
                <c:pt idx="51">
                  <c:v>23.540580449974293</c:v>
                </c:pt>
                <c:pt idx="52">
                  <c:v>26.777907478988926</c:v>
                </c:pt>
                <c:pt idx="53">
                  <c:v>25.546994983150942</c:v>
                </c:pt>
                <c:pt idx="54">
                  <c:v>30.292640222078482</c:v>
                </c:pt>
                <c:pt idx="55">
                  <c:v>31.066241723367813</c:v>
                </c:pt>
                <c:pt idx="56">
                  <c:v>32.860994988989418</c:v>
                </c:pt>
                <c:pt idx="57">
                  <c:v>34.192564899964665</c:v>
                </c:pt>
                <c:pt idx="58">
                  <c:v>32.861282879680019</c:v>
                </c:pt>
                <c:pt idx="59">
                  <c:v>47.492890297778892</c:v>
                </c:pt>
                <c:pt idx="61">
                  <c:v>3.956987466405081</c:v>
                </c:pt>
                <c:pt idx="62">
                  <c:v>6.0523839916644055</c:v>
                </c:pt>
                <c:pt idx="63">
                  <c:v>7.8388292501728802</c:v>
                </c:pt>
                <c:pt idx="64">
                  <c:v>7.8578545022154627</c:v>
                </c:pt>
                <c:pt idx="65">
                  <c:v>9.6392675561292052</c:v>
                </c:pt>
                <c:pt idx="66">
                  <c:v>9.6596084719089301</c:v>
                </c:pt>
                <c:pt idx="67">
                  <c:v>8.8448833457516436</c:v>
                </c:pt>
                <c:pt idx="68">
                  <c:v>9.2957129482800838</c:v>
                </c:pt>
                <c:pt idx="69">
                  <c:v>9.2891027581907188</c:v>
                </c:pt>
                <c:pt idx="70">
                  <c:v>11.086914222656521</c:v>
                </c:pt>
                <c:pt idx="71">
                  <c:v>11.101329139015654</c:v>
                </c:pt>
                <c:pt idx="72">
                  <c:v>10.98673410193161</c:v>
                </c:pt>
                <c:pt idx="73">
                  <c:v>11.492772424460874</c:v>
                </c:pt>
                <c:pt idx="74">
                  <c:v>13.336191887823466</c:v>
                </c:pt>
                <c:pt idx="76">
                  <c:v>3.6077184626533279</c:v>
                </c:pt>
                <c:pt idx="77">
                  <c:v>7.3773518152095994</c:v>
                </c:pt>
                <c:pt idx="78">
                  <c:v>9.2658955951903845</c:v>
                </c:pt>
                <c:pt idx="79">
                  <c:v>11.116495525275752</c:v>
                </c:pt>
                <c:pt idx="80">
                  <c:v>12.974104982705366</c:v>
                </c:pt>
              </c:numCache>
            </c:numRef>
          </c:yVal>
          <c:smooth val="0"/>
        </c:ser>
        <c:ser>
          <c:idx val="1"/>
          <c:order val="1"/>
          <c:tx>
            <c:v>X=Y</c:v>
          </c:tx>
          <c:spPr>
            <a:ln w="19050">
              <a:solidFill>
                <a:schemeClr val="tx1"/>
              </a:solidFill>
              <a:prstDash val="solid"/>
            </a:ln>
          </c:spPr>
          <c:marker>
            <c:symbol val="none"/>
          </c:marker>
          <c:xVal>
            <c:numRef>
              <c:f>Polarizability!$A$90:$A$96</c:f>
              <c:numCache>
                <c:formatCode>General</c:formatCode>
                <c:ptCount val="7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</c:numCache>
            </c:numRef>
          </c:xVal>
          <c:yVal>
            <c:numRef>
              <c:f>Polarizability!$B$90:$B$96</c:f>
              <c:numCache>
                <c:formatCode>General</c:formatCode>
                <c:ptCount val="7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</c:numCache>
            </c:numRef>
          </c:yVal>
          <c:smooth val="0"/>
        </c:ser>
        <c:ser>
          <c:idx val="2"/>
          <c:order val="2"/>
          <c:spPr>
            <a:ln w="15875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Polarizability!$A$90:$A$96</c:f>
              <c:numCache>
                <c:formatCode>General</c:formatCode>
                <c:ptCount val="7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</c:numCache>
            </c:numRef>
          </c:xVal>
          <c:yVal>
            <c:numRef>
              <c:f>Polarizability!$C$99:$C$105</c:f>
              <c:numCache>
                <c:formatCode>General</c:formatCode>
                <c:ptCount val="7"/>
                <c:pt idx="0">
                  <c:v>0</c:v>
                </c:pt>
                <c:pt idx="1">
                  <c:v>9.75</c:v>
                </c:pt>
                <c:pt idx="2">
                  <c:v>19.5</c:v>
                </c:pt>
                <c:pt idx="3">
                  <c:v>29.25</c:v>
                </c:pt>
                <c:pt idx="4">
                  <c:v>39</c:v>
                </c:pt>
                <c:pt idx="5">
                  <c:v>48.75</c:v>
                </c:pt>
                <c:pt idx="6">
                  <c:v>58.5</c:v>
                </c:pt>
              </c:numCache>
            </c:numRef>
          </c:yVal>
          <c:smooth val="0"/>
        </c:ser>
        <c:ser>
          <c:idx val="3"/>
          <c:order val="3"/>
          <c:spPr>
            <a:ln w="15875">
              <a:solidFill>
                <a:schemeClr val="tx1"/>
              </a:solidFill>
              <a:prstDash val="dash"/>
            </a:ln>
          </c:spPr>
          <c:marker>
            <c:symbol val="none"/>
          </c:marker>
          <c:xVal>
            <c:numRef>
              <c:f>Polarizability!$A$90:$A$96</c:f>
              <c:numCache>
                <c:formatCode>General</c:formatCode>
                <c:ptCount val="7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</c:numCache>
            </c:numRef>
          </c:xVal>
          <c:yVal>
            <c:numRef>
              <c:f>Polarizability!$D$99:$D$105</c:f>
              <c:numCache>
                <c:formatCode>General</c:formatCode>
                <c:ptCount val="7"/>
                <c:pt idx="0">
                  <c:v>0</c:v>
                </c:pt>
                <c:pt idx="1">
                  <c:v>10.25</c:v>
                </c:pt>
                <c:pt idx="2">
                  <c:v>20.5</c:v>
                </c:pt>
                <c:pt idx="3">
                  <c:v>30.749999999999996</c:v>
                </c:pt>
                <c:pt idx="4">
                  <c:v>41</c:v>
                </c:pt>
                <c:pt idx="5">
                  <c:v>51.249999999999993</c:v>
                </c:pt>
                <c:pt idx="6">
                  <c:v>61.499999999999993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570880"/>
        <c:axId val="40572800"/>
      </c:scatterChart>
      <c:valAx>
        <c:axId val="40570880"/>
        <c:scaling>
          <c:orientation val="minMax"/>
          <c:max val="47.5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300"/>
                </a:pPr>
                <a:r>
                  <a:rPr lang="en-US" sz="1300"/>
                  <a:t>Experiment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40572800"/>
        <c:crosses val="autoZero"/>
        <c:crossBetween val="midCat"/>
        <c:majorUnit val="5"/>
      </c:valAx>
      <c:valAx>
        <c:axId val="40572800"/>
        <c:scaling>
          <c:orientation val="minMax"/>
          <c:max val="47.5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300"/>
                </a:pPr>
                <a:r>
                  <a:rPr lang="en-US" sz="1300"/>
                  <a:t>Predicted from L-L Expansion 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40570880"/>
        <c:crosses val="autoZero"/>
        <c:crossBetween val="midCat"/>
      </c:valAx>
    </c:plotArea>
    <c:legend>
      <c:legendPos val="r"/>
      <c:legendEntry>
        <c:idx val="0"/>
        <c:delete val="1"/>
      </c:legendEntry>
      <c:legendEntry>
        <c:idx val="2"/>
        <c:delete val="1"/>
      </c:legendEntry>
      <c:legendEntry>
        <c:idx val="3"/>
        <c:delete val="1"/>
      </c:legendEntry>
      <c:layout/>
      <c:overlay val="0"/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100" b="0">
          <a:latin typeface="+mj-lt"/>
          <a:cs typeface="Times New Roman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Dielectric Constant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2458557059452535"/>
          <c:y val="4.3120209973753279E-2"/>
          <c:w val="0.82783684886104569"/>
          <c:h val="0.82709419993021105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circle"/>
            <c:size val="3"/>
            <c:spPr>
              <a:solidFill>
                <a:schemeClr val="tx1"/>
              </a:solidFill>
              <a:ln>
                <a:noFill/>
              </a:ln>
            </c:spPr>
          </c:marker>
          <c:xVal>
            <c:numRef>
              <c:f>Temp.!$E$3:$E$83</c:f>
              <c:numCache>
                <c:formatCode>0.000</c:formatCode>
                <c:ptCount val="81"/>
                <c:pt idx="0">
                  <c:v>1.6677999999999999</c:v>
                </c:pt>
                <c:pt idx="1">
                  <c:v>2.0099</c:v>
                </c:pt>
                <c:pt idx="2">
                  <c:v>1.9583999999999999</c:v>
                </c:pt>
                <c:pt idx="3">
                  <c:v>1.9205000000000001</c:v>
                </c:pt>
                <c:pt idx="4">
                  <c:v>1.9330000000000001</c:v>
                </c:pt>
                <c:pt idx="5">
                  <c:v>1.9686999999999999</c:v>
                </c:pt>
                <c:pt idx="6">
                  <c:v>1.8371</c:v>
                </c:pt>
                <c:pt idx="7">
                  <c:v>1.845</c:v>
                </c:pt>
                <c:pt idx="8">
                  <c:v>1.7749999999999999</c:v>
                </c:pt>
                <c:pt idx="9">
                  <c:v>2.1909999999999998</c:v>
                </c:pt>
                <c:pt idx="10">
                  <c:v>2.2189999999999999</c:v>
                </c:pt>
                <c:pt idx="11">
                  <c:v>2.2440000000000002</c:v>
                </c:pt>
                <c:pt idx="12">
                  <c:v>2.262</c:v>
                </c:pt>
                <c:pt idx="13">
                  <c:v>2.2759999999999998</c:v>
                </c:pt>
                <c:pt idx="14">
                  <c:v>2.2825000000000002</c:v>
                </c:pt>
                <c:pt idx="15">
                  <c:v>2.0950000000000002</c:v>
                </c:pt>
                <c:pt idx="16">
                  <c:v>2.1389999999999998</c:v>
                </c:pt>
                <c:pt idx="17">
                  <c:v>2.1789999999999998</c:v>
                </c:pt>
                <c:pt idx="18">
                  <c:v>2.2109999999999999</c:v>
                </c:pt>
                <c:pt idx="19">
                  <c:v>2.2559999999999998</c:v>
                </c:pt>
                <c:pt idx="20">
                  <c:v>2.294</c:v>
                </c:pt>
                <c:pt idx="21">
                  <c:v>2.3330000000000002</c:v>
                </c:pt>
                <c:pt idx="22">
                  <c:v>2.0243000000000002</c:v>
                </c:pt>
                <c:pt idx="23">
                  <c:v>1.9853000000000001</c:v>
                </c:pt>
                <c:pt idx="24">
                  <c:v>1.9650000000000001</c:v>
                </c:pt>
                <c:pt idx="25">
                  <c:v>1.8865000000000001</c:v>
                </c:pt>
                <c:pt idx="26">
                  <c:v>2.024</c:v>
                </c:pt>
                <c:pt idx="27">
                  <c:v>2.0783999999999998</c:v>
                </c:pt>
                <c:pt idx="28">
                  <c:v>2.0463</c:v>
                </c:pt>
                <c:pt idx="29">
                  <c:v>1.9478</c:v>
                </c:pt>
                <c:pt idx="30">
                  <c:v>1.9209000000000001</c:v>
                </c:pt>
                <c:pt idx="31">
                  <c:v>1.9419999999999999</c:v>
                </c:pt>
                <c:pt idx="32">
                  <c:v>1.92</c:v>
                </c:pt>
                <c:pt idx="33">
                  <c:v>1.9390000000000001</c:v>
                </c:pt>
                <c:pt idx="34">
                  <c:v>1.93</c:v>
                </c:pt>
                <c:pt idx="35">
                  <c:v>2.2734999999999999</c:v>
                </c:pt>
                <c:pt idx="36">
                  <c:v>1.96</c:v>
                </c:pt>
                <c:pt idx="37">
                  <c:v>2.0209999999999999</c:v>
                </c:pt>
                <c:pt idx="38">
                  <c:v>2.0550000000000002</c:v>
                </c:pt>
                <c:pt idx="39">
                  <c:v>2.0880000000000001</c:v>
                </c:pt>
                <c:pt idx="40">
                  <c:v>2.117</c:v>
                </c:pt>
                <c:pt idx="41">
                  <c:v>2.1440000000000001</c:v>
                </c:pt>
                <c:pt idx="42">
                  <c:v>2.1789999999999998</c:v>
                </c:pt>
                <c:pt idx="43">
                  <c:v>2.2120000000000002</c:v>
                </c:pt>
                <c:pt idx="44">
                  <c:v>2.2440000000000002</c:v>
                </c:pt>
                <c:pt idx="45">
                  <c:v>2.282</c:v>
                </c:pt>
                <c:pt idx="46">
                  <c:v>2.1183999999999998</c:v>
                </c:pt>
                <c:pt idx="47">
                  <c:v>1.948</c:v>
                </c:pt>
                <c:pt idx="48">
                  <c:v>2.2789999999999999</c:v>
                </c:pt>
                <c:pt idx="49">
                  <c:v>2.2650000000000001</c:v>
                </c:pt>
                <c:pt idx="50">
                  <c:v>2.54</c:v>
                </c:pt>
                <c:pt idx="51">
                  <c:v>1.9670000000000001</c:v>
                </c:pt>
                <c:pt idx="52">
                  <c:v>1.9722</c:v>
                </c:pt>
                <c:pt idx="53">
                  <c:v>2.2429999999999999</c:v>
                </c:pt>
                <c:pt idx="54">
                  <c:v>2.1030000000000002</c:v>
                </c:pt>
                <c:pt idx="55">
                  <c:v>2.1339999999999999</c:v>
                </c:pt>
                <c:pt idx="56">
                  <c:v>2.1640000000000001</c:v>
                </c:pt>
                <c:pt idx="57">
                  <c:v>2.1920000000000002</c:v>
                </c:pt>
                <c:pt idx="58">
                  <c:v>2.2229999999999999</c:v>
                </c:pt>
                <c:pt idx="59">
                  <c:v>2.0299999999999998</c:v>
                </c:pt>
                <c:pt idx="60">
                  <c:v>2.71</c:v>
                </c:pt>
                <c:pt idx="61">
                  <c:v>1.98</c:v>
                </c:pt>
                <c:pt idx="62">
                  <c:v>1.9853000000000001</c:v>
                </c:pt>
                <c:pt idx="63">
                  <c:v>2.246</c:v>
                </c:pt>
                <c:pt idx="64">
                  <c:v>2.5299999999999998</c:v>
                </c:pt>
                <c:pt idx="65">
                  <c:v>1.9972000000000001</c:v>
                </c:pt>
                <c:pt idx="66">
                  <c:v>2.2559999999999998</c:v>
                </c:pt>
                <c:pt idx="67">
                  <c:v>2.1160000000000001</c:v>
                </c:pt>
                <c:pt idx="68">
                  <c:v>2.1440000000000001</c:v>
                </c:pt>
                <c:pt idx="69">
                  <c:v>2.1720000000000002</c:v>
                </c:pt>
                <c:pt idx="70">
                  <c:v>2.57</c:v>
                </c:pt>
                <c:pt idx="71">
                  <c:v>2.012</c:v>
                </c:pt>
                <c:pt idx="72">
                  <c:v>2.2599999999999998</c:v>
                </c:pt>
                <c:pt idx="73">
                  <c:v>2.4700000000000002</c:v>
                </c:pt>
                <c:pt idx="74">
                  <c:v>2.0213000000000001</c:v>
                </c:pt>
                <c:pt idx="75">
                  <c:v>2.0343</c:v>
                </c:pt>
                <c:pt idx="76">
                  <c:v>2.0390999999999999</c:v>
                </c:pt>
                <c:pt idx="77">
                  <c:v>2.0459999999999998</c:v>
                </c:pt>
                <c:pt idx="78">
                  <c:v>2.0577999999999999</c:v>
                </c:pt>
                <c:pt idx="79">
                  <c:v>2.0706000000000002</c:v>
                </c:pt>
                <c:pt idx="80">
                  <c:v>2.0840000000000001</c:v>
                </c:pt>
              </c:numCache>
            </c:numRef>
          </c:xVal>
          <c:yVal>
            <c:numRef>
              <c:f>Temp.!$H$3:$H$83</c:f>
              <c:numCache>
                <c:formatCode>0.000</c:formatCode>
                <c:ptCount val="81"/>
                <c:pt idx="0">
                  <c:v>1.6272771239722716</c:v>
                </c:pt>
                <c:pt idx="1">
                  <c:v>1.9623484971279213</c:v>
                </c:pt>
                <c:pt idx="2">
                  <c:v>1.8992454832629815</c:v>
                </c:pt>
                <c:pt idx="3">
                  <c:v>1.8666843881350972</c:v>
                </c:pt>
                <c:pt idx="4">
                  <c:v>1.8743004735256135</c:v>
                </c:pt>
                <c:pt idx="5">
                  <c:v>1.9923701370713751</c:v>
                </c:pt>
                <c:pt idx="6">
                  <c:v>1.791389333558008</c:v>
                </c:pt>
                <c:pt idx="7">
                  <c:v>1.7816714988024704</c:v>
                </c:pt>
                <c:pt idx="8">
                  <c:v>1.7712130735386551</c:v>
                </c:pt>
                <c:pt idx="9">
                  <c:v>2.1551246537396125</c:v>
                </c:pt>
                <c:pt idx="10">
                  <c:v>2.1782729805013927</c:v>
                </c:pt>
                <c:pt idx="11">
                  <c:v>2.2036431574030826</c:v>
                </c:pt>
                <c:pt idx="12">
                  <c:v>2.2194092827004219</c:v>
                </c:pt>
                <c:pt idx="13">
                  <c:v>2.2333019755409222</c:v>
                </c:pt>
                <c:pt idx="14">
                  <c:v>2.2382858488344715</c:v>
                </c:pt>
                <c:pt idx="15">
                  <c:v>2.0522287257991896</c:v>
                </c:pt>
                <c:pt idx="16">
                  <c:v>2.0964952207555756</c:v>
                </c:pt>
                <c:pt idx="17">
                  <c:v>2.1398344066237351</c:v>
                </c:pt>
                <c:pt idx="18">
                  <c:v>2.1743970315398884</c:v>
                </c:pt>
                <c:pt idx="19">
                  <c:v>2.2233693101830121</c:v>
                </c:pt>
                <c:pt idx="20">
                  <c:v>2.2694497153700186</c:v>
                </c:pt>
                <c:pt idx="21">
                  <c:v>2.3144774688398853</c:v>
                </c:pt>
                <c:pt idx="22">
                  <c:v>2.0513166779203242</c:v>
                </c:pt>
                <c:pt idx="23">
                  <c:v>1.9975126587900864</c:v>
                </c:pt>
                <c:pt idx="24">
                  <c:v>1.9619651347068148</c:v>
                </c:pt>
                <c:pt idx="25">
                  <c:v>1.8466470060264135</c:v>
                </c:pt>
                <c:pt idx="26">
                  <c:v>2.03478884605039</c:v>
                </c:pt>
                <c:pt idx="27">
                  <c:v>2.109213770431924</c:v>
                </c:pt>
                <c:pt idx="28">
                  <c:v>2.0158162278405332</c:v>
                </c:pt>
                <c:pt idx="29">
                  <c:v>1.9021238573932664</c:v>
                </c:pt>
                <c:pt idx="30">
                  <c:v>1.8855070586711566</c:v>
                </c:pt>
                <c:pt idx="31">
                  <c:v>1.9099834911808149</c:v>
                </c:pt>
                <c:pt idx="32">
                  <c:v>1.8893690579083837</c:v>
                </c:pt>
                <c:pt idx="33">
                  <c:v>1.9047247169074581</c:v>
                </c:pt>
                <c:pt idx="34">
                  <c:v>1.8962725659119446</c:v>
                </c:pt>
                <c:pt idx="35">
                  <c:v>2.2077703492449388</c:v>
                </c:pt>
                <c:pt idx="36">
                  <c:v>1.9406278733744908</c:v>
                </c:pt>
                <c:pt idx="37">
                  <c:v>2.0124832813196614</c:v>
                </c:pt>
                <c:pt idx="38">
                  <c:v>2.0431266846361185</c:v>
                </c:pt>
                <c:pt idx="39">
                  <c:v>2.0779338468509292</c:v>
                </c:pt>
                <c:pt idx="40">
                  <c:v>2.0964952207555756</c:v>
                </c:pt>
                <c:pt idx="41">
                  <c:v>2.1341295360587966</c:v>
                </c:pt>
                <c:pt idx="42">
                  <c:v>2.1685965724872629</c:v>
                </c:pt>
                <c:pt idx="43">
                  <c:v>2.2036431574030826</c:v>
                </c:pt>
                <c:pt idx="44">
                  <c:v>2.2372881355932202</c:v>
                </c:pt>
                <c:pt idx="45">
                  <c:v>2.2735042735042739</c:v>
                </c:pt>
                <c:pt idx="46">
                  <c:v>2.1568518775114316</c:v>
                </c:pt>
                <c:pt idx="47">
                  <c:v>1.9173014145810665</c:v>
                </c:pt>
                <c:pt idx="48">
                  <c:v>2.2158516020236081</c:v>
                </c:pt>
                <c:pt idx="49">
                  <c:v>2.2083606097446933</c:v>
                </c:pt>
                <c:pt idx="50">
                  <c:v>2.4444444444444446</c:v>
                </c:pt>
                <c:pt idx="51">
                  <c:v>1.9471952984518222</c:v>
                </c:pt>
                <c:pt idx="52">
                  <c:v>1.9432176656151421</c:v>
                </c:pt>
                <c:pt idx="53">
                  <c:v>2.2003080225883229</c:v>
                </c:pt>
                <c:pt idx="54">
                  <c:v>2.0613718411552342</c:v>
                </c:pt>
                <c:pt idx="55">
                  <c:v>2.0853381752156155</c:v>
                </c:pt>
                <c:pt idx="56">
                  <c:v>2.1114664230242117</c:v>
                </c:pt>
                <c:pt idx="57">
                  <c:v>2.1379310344827589</c:v>
                </c:pt>
                <c:pt idx="58">
                  <c:v>2.1666666666666665</c:v>
                </c:pt>
                <c:pt idx="59">
                  <c:v>1.9823008849557526</c:v>
                </c:pt>
                <c:pt idx="60">
                  <c:v>2.5459137286594604</c:v>
                </c:pt>
                <c:pt idx="61">
                  <c:v>1.9543057996485065</c:v>
                </c:pt>
                <c:pt idx="62">
                  <c:v>1.9647577092511013</c:v>
                </c:pt>
                <c:pt idx="63">
                  <c:v>2.2348955392433654</c:v>
                </c:pt>
                <c:pt idx="64">
                  <c:v>2.5214770158251696</c:v>
                </c:pt>
                <c:pt idx="65">
                  <c:v>1.9826533321532875</c:v>
                </c:pt>
                <c:pt idx="66">
                  <c:v>2.2117085497683564</c:v>
                </c:pt>
                <c:pt idx="67">
                  <c:v>2.0733197556008141</c:v>
                </c:pt>
                <c:pt idx="68">
                  <c:v>2.1037800373899955</c:v>
                </c:pt>
                <c:pt idx="69">
                  <c:v>2.1326108917255948</c:v>
                </c:pt>
                <c:pt idx="70">
                  <c:v>2.5022511255627813</c:v>
                </c:pt>
                <c:pt idx="71">
                  <c:v>1.9976902234264646</c:v>
                </c:pt>
                <c:pt idx="72">
                  <c:v>2.199132179349601</c:v>
                </c:pt>
                <c:pt idx="73">
                  <c:v>2.408091296468629</c:v>
                </c:pt>
                <c:pt idx="74">
                  <c:v>2.0114102335532182</c:v>
                </c:pt>
                <c:pt idx="75">
                  <c:v>2.0228857500446984</c:v>
                </c:pt>
                <c:pt idx="76">
                  <c:v>2.0331615505265517</c:v>
                </c:pt>
                <c:pt idx="77">
                  <c:v>2.0418556608434004</c:v>
                </c:pt>
                <c:pt idx="78">
                  <c:v>2.0504050405040504</c:v>
                </c:pt>
                <c:pt idx="79">
                  <c:v>2.0641228268232106</c:v>
                </c:pt>
                <c:pt idx="80">
                  <c:v>2.0805223068552774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marker>
            <c:symbol val="circle"/>
            <c:size val="3"/>
            <c:spPr>
              <a:solidFill>
                <a:schemeClr val="tx1"/>
              </a:solidFill>
              <a:ln>
                <a:noFill/>
              </a:ln>
            </c:spPr>
          </c:marker>
          <c:xVal>
            <c:numRef>
              <c:f>Press.!$E$3:$E$85</c:f>
              <c:numCache>
                <c:formatCode>0.000</c:formatCode>
                <c:ptCount val="83"/>
                <c:pt idx="0">
                  <c:v>1.8798999999999999</c:v>
                </c:pt>
                <c:pt idx="1">
                  <c:v>1.8972</c:v>
                </c:pt>
                <c:pt idx="2">
                  <c:v>1.9123000000000001</c:v>
                </c:pt>
                <c:pt idx="3">
                  <c:v>1.9379</c:v>
                </c:pt>
                <c:pt idx="4">
                  <c:v>1.9599</c:v>
                </c:pt>
                <c:pt idx="5">
                  <c:v>1.9789000000000001</c:v>
                </c:pt>
                <c:pt idx="6">
                  <c:v>1.9955000000000001</c:v>
                </c:pt>
                <c:pt idx="7">
                  <c:v>2.0148000000000001</c:v>
                </c:pt>
                <c:pt idx="8">
                  <c:v>2.0316999999999998</c:v>
                </c:pt>
                <c:pt idx="9">
                  <c:v>2.0478000000000001</c:v>
                </c:pt>
                <c:pt idx="10">
                  <c:v>2.0619999999999998</c:v>
                </c:pt>
                <c:pt idx="11">
                  <c:v>1.9177999999999999</c:v>
                </c:pt>
                <c:pt idx="12">
                  <c:v>1.9319999999999999</c:v>
                </c:pt>
                <c:pt idx="13">
                  <c:v>1.9449000000000001</c:v>
                </c:pt>
                <c:pt idx="14">
                  <c:v>1.9679</c:v>
                </c:pt>
                <c:pt idx="15">
                  <c:v>1.9874000000000001</c:v>
                </c:pt>
                <c:pt idx="16">
                  <c:v>2.0045000000000002</c:v>
                </c:pt>
                <c:pt idx="17">
                  <c:v>2.0204</c:v>
                </c:pt>
                <c:pt idx="18">
                  <c:v>2.0379999999999998</c:v>
                </c:pt>
                <c:pt idx="19">
                  <c:v>2.0541</c:v>
                </c:pt>
                <c:pt idx="20">
                  <c:v>2.069</c:v>
                </c:pt>
                <c:pt idx="21">
                  <c:v>2.0828000000000002</c:v>
                </c:pt>
                <c:pt idx="22">
                  <c:v>1.954</c:v>
                </c:pt>
                <c:pt idx="23">
                  <c:v>1.9658</c:v>
                </c:pt>
                <c:pt idx="24">
                  <c:v>1.9778</c:v>
                </c:pt>
                <c:pt idx="25">
                  <c:v>1.9979</c:v>
                </c:pt>
                <c:pt idx="26">
                  <c:v>2.0158</c:v>
                </c:pt>
                <c:pt idx="27">
                  <c:v>2.0318999999999998</c:v>
                </c:pt>
                <c:pt idx="28">
                  <c:v>2.0461999999999998</c:v>
                </c:pt>
                <c:pt idx="29">
                  <c:v>2.0626000000000002</c:v>
                </c:pt>
                <c:pt idx="30">
                  <c:v>2.0779999999999998</c:v>
                </c:pt>
                <c:pt idx="31">
                  <c:v>2.0194999999999999</c:v>
                </c:pt>
                <c:pt idx="32">
                  <c:v>2.1044999999999998</c:v>
                </c:pt>
                <c:pt idx="33">
                  <c:v>1.9907999999999999</c:v>
                </c:pt>
                <c:pt idx="34">
                  <c:v>2.0015000000000001</c:v>
                </c:pt>
                <c:pt idx="35">
                  <c:v>2.0112000000000001</c:v>
                </c:pt>
                <c:pt idx="36">
                  <c:v>2.0293999999999999</c:v>
                </c:pt>
                <c:pt idx="37">
                  <c:v>2.0449000000000002</c:v>
                </c:pt>
                <c:pt idx="38">
                  <c:v>2.0596000000000001</c:v>
                </c:pt>
                <c:pt idx="39">
                  <c:v>2.0731999999999999</c:v>
                </c:pt>
                <c:pt idx="40">
                  <c:v>2.0880999999999998</c:v>
                </c:pt>
                <c:pt idx="41">
                  <c:v>2.1021000000000001</c:v>
                </c:pt>
                <c:pt idx="42">
                  <c:v>1.8274999999999999</c:v>
                </c:pt>
                <c:pt idx="43">
                  <c:v>1.8485</c:v>
                </c:pt>
                <c:pt idx="44">
                  <c:v>1.8664000000000001</c:v>
                </c:pt>
                <c:pt idx="45">
                  <c:v>1.8965000000000001</c:v>
                </c:pt>
                <c:pt idx="46">
                  <c:v>1.9211</c:v>
                </c:pt>
                <c:pt idx="47">
                  <c:v>1.9419999999999999</c:v>
                </c:pt>
                <c:pt idx="48">
                  <c:v>1.9603999999999999</c:v>
                </c:pt>
                <c:pt idx="49">
                  <c:v>1.9813000000000001</c:v>
                </c:pt>
                <c:pt idx="50">
                  <c:v>1.9993000000000001</c:v>
                </c:pt>
                <c:pt idx="51">
                  <c:v>2.0158999999999998</c:v>
                </c:pt>
                <c:pt idx="52">
                  <c:v>2.0316000000000001</c:v>
                </c:pt>
                <c:pt idx="53">
                  <c:v>1.8692</c:v>
                </c:pt>
                <c:pt idx="54">
                  <c:v>1.8867</c:v>
                </c:pt>
                <c:pt idx="55">
                  <c:v>1.9024000000000001</c:v>
                </c:pt>
                <c:pt idx="56">
                  <c:v>1.9285000000000001</c:v>
                </c:pt>
                <c:pt idx="57">
                  <c:v>1.9507000000000001</c:v>
                </c:pt>
                <c:pt idx="58">
                  <c:v>1.97</c:v>
                </c:pt>
                <c:pt idx="59">
                  <c:v>1.9866999999999999</c:v>
                </c:pt>
                <c:pt idx="60">
                  <c:v>2.0059</c:v>
                </c:pt>
                <c:pt idx="61">
                  <c:v>2.0230999999999999</c:v>
                </c:pt>
                <c:pt idx="62">
                  <c:v>2.0388000000000002</c:v>
                </c:pt>
                <c:pt idx="63">
                  <c:v>2.0535999999999999</c:v>
                </c:pt>
                <c:pt idx="64">
                  <c:v>1.9103000000000001</c:v>
                </c:pt>
                <c:pt idx="65">
                  <c:v>1.9247000000000001</c:v>
                </c:pt>
                <c:pt idx="66">
                  <c:v>1.9380999999999999</c:v>
                </c:pt>
                <c:pt idx="67">
                  <c:v>1.9612000000000001</c:v>
                </c:pt>
                <c:pt idx="68">
                  <c:v>1.9811000000000001</c:v>
                </c:pt>
                <c:pt idx="69">
                  <c:v>1.9984</c:v>
                </c:pt>
                <c:pt idx="70">
                  <c:v>2.0143</c:v>
                </c:pt>
                <c:pt idx="71">
                  <c:v>2.0318999999999998</c:v>
                </c:pt>
                <c:pt idx="72">
                  <c:v>2.0480999999999998</c:v>
                </c:pt>
                <c:pt idx="73">
                  <c:v>2.0628000000000002</c:v>
                </c:pt>
                <c:pt idx="74">
                  <c:v>1.9512</c:v>
                </c:pt>
                <c:pt idx="75">
                  <c:v>1.9635</c:v>
                </c:pt>
                <c:pt idx="76">
                  <c:v>1.9746999999999999</c:v>
                </c:pt>
                <c:pt idx="77">
                  <c:v>1.9948999999999999</c:v>
                </c:pt>
                <c:pt idx="78">
                  <c:v>2.0127000000000002</c:v>
                </c:pt>
                <c:pt idx="79">
                  <c:v>2.0286</c:v>
                </c:pt>
                <c:pt idx="80">
                  <c:v>2.0428000000000002</c:v>
                </c:pt>
                <c:pt idx="81">
                  <c:v>2.0592000000000001</c:v>
                </c:pt>
                <c:pt idx="82">
                  <c:v>2.0741000000000001</c:v>
                </c:pt>
              </c:numCache>
            </c:numRef>
          </c:xVal>
          <c:yVal>
            <c:numRef>
              <c:f>Press.!$H$3:$H$85</c:f>
              <c:numCache>
                <c:formatCode>General</c:formatCode>
                <c:ptCount val="83"/>
                <c:pt idx="0">
                  <c:v>1.8374621583592718</c:v>
                </c:pt>
                <c:pt idx="1">
                  <c:v>1.8538945745728597</c:v>
                </c:pt>
                <c:pt idx="2">
                  <c:v>1.8688045393973265</c:v>
                </c:pt>
                <c:pt idx="3">
                  <c:v>1.8957666002943467</c:v>
                </c:pt>
                <c:pt idx="4">
                  <c:v>1.916789973017669</c:v>
                </c:pt>
                <c:pt idx="5">
                  <c:v>1.9358026850920544</c:v>
                </c:pt>
                <c:pt idx="6">
                  <c:v>1.9543057996485065</c:v>
                </c:pt>
                <c:pt idx="7">
                  <c:v>1.9735099337748343</c:v>
                </c:pt>
                <c:pt idx="8">
                  <c:v>1.9911308203991134</c:v>
                </c:pt>
                <c:pt idx="9">
                  <c:v>2.0071237756010687</c:v>
                </c:pt>
                <c:pt idx="10">
                  <c:v>2.0227059401957721</c:v>
                </c:pt>
                <c:pt idx="11">
                  <c:v>1.8741337006586025</c:v>
                </c:pt>
                <c:pt idx="12">
                  <c:v>1.8886968544763221</c:v>
                </c:pt>
                <c:pt idx="13">
                  <c:v>1.9023544205003682</c:v>
                </c:pt>
                <c:pt idx="14">
                  <c:v>1.9244756464483497</c:v>
                </c:pt>
                <c:pt idx="15">
                  <c:v>1.9444274006223432</c:v>
                </c:pt>
                <c:pt idx="16">
                  <c:v>1.9623139913709609</c:v>
                </c:pt>
                <c:pt idx="17">
                  <c:v>1.9787798408488064</c:v>
                </c:pt>
                <c:pt idx="18">
                  <c:v>1.9968025579536366</c:v>
                </c:pt>
                <c:pt idx="19">
                  <c:v>2.0139149050040142</c:v>
                </c:pt>
                <c:pt idx="20">
                  <c:v>2.0286481647269472</c:v>
                </c:pt>
                <c:pt idx="21">
                  <c:v>2.0427634534183814</c:v>
                </c:pt>
                <c:pt idx="22">
                  <c:v>1.9108330074305828</c:v>
                </c:pt>
                <c:pt idx="23">
                  <c:v>1.9222522443998955</c:v>
                </c:pt>
                <c:pt idx="24">
                  <c:v>1.9335664335664331</c:v>
                </c:pt>
                <c:pt idx="25">
                  <c:v>1.9551746868820039</c:v>
                </c:pt>
                <c:pt idx="26">
                  <c:v>1.9731591029489668</c:v>
                </c:pt>
                <c:pt idx="27">
                  <c:v>1.9895385433751496</c:v>
                </c:pt>
                <c:pt idx="28">
                  <c:v>2.0040930729189839</c:v>
                </c:pt>
                <c:pt idx="29">
                  <c:v>2.0212680398552338</c:v>
                </c:pt>
                <c:pt idx="30">
                  <c:v>2.0364174552630394</c:v>
                </c:pt>
                <c:pt idx="31">
                  <c:v>2.0514990546502205</c:v>
                </c:pt>
                <c:pt idx="32">
                  <c:v>2.0646734712311448</c:v>
                </c:pt>
                <c:pt idx="33">
                  <c:v>1.9461568816591399</c:v>
                </c:pt>
                <c:pt idx="34">
                  <c:v>1.9579576938299832</c:v>
                </c:pt>
                <c:pt idx="35">
                  <c:v>1.9682539682539686</c:v>
                </c:pt>
                <c:pt idx="36">
                  <c:v>1.9861812383736379</c:v>
                </c:pt>
                <c:pt idx="37">
                  <c:v>2.0023124471917111</c:v>
                </c:pt>
                <c:pt idx="38">
                  <c:v>2.0169604998884179</c:v>
                </c:pt>
                <c:pt idx="39">
                  <c:v>2.0308133285560728</c:v>
                </c:pt>
                <c:pt idx="40">
                  <c:v>2.0469445568595712</c:v>
                </c:pt>
                <c:pt idx="41">
                  <c:v>2.0615551243287151</c:v>
                </c:pt>
                <c:pt idx="42">
                  <c:v>1.7732684890155959</c:v>
                </c:pt>
                <c:pt idx="43">
                  <c:v>1.793306920677737</c:v>
                </c:pt>
                <c:pt idx="44">
                  <c:v>1.8111369892017786</c:v>
                </c:pt>
                <c:pt idx="45">
                  <c:v>1.84106525543084</c:v>
                </c:pt>
                <c:pt idx="46">
                  <c:v>1.8646513225695633</c:v>
                </c:pt>
                <c:pt idx="47">
                  <c:v>1.8856748121923836</c:v>
                </c:pt>
                <c:pt idx="48">
                  <c:v>1.9042165538781881</c:v>
                </c:pt>
                <c:pt idx="49">
                  <c:v>1.9243045260312199</c:v>
                </c:pt>
                <c:pt idx="50">
                  <c:v>1.9426994348797473</c:v>
                </c:pt>
                <c:pt idx="51">
                  <c:v>1.9591764912898115</c:v>
                </c:pt>
                <c:pt idx="52">
                  <c:v>1.9745627980922096</c:v>
                </c:pt>
                <c:pt idx="53">
                  <c:v>1.8129130655821042</c:v>
                </c:pt>
                <c:pt idx="54">
                  <c:v>1.8304392236976506</c:v>
                </c:pt>
                <c:pt idx="55">
                  <c:v>1.8459894876287337</c:v>
                </c:pt>
                <c:pt idx="56">
                  <c:v>1.8709677419354835</c:v>
                </c:pt>
                <c:pt idx="57">
                  <c:v>1.8929019421255244</c:v>
                </c:pt>
                <c:pt idx="58">
                  <c:v>1.9120229505346429</c:v>
                </c:pt>
                <c:pt idx="59">
                  <c:v>1.9285870182024529</c:v>
                </c:pt>
                <c:pt idx="60">
                  <c:v>1.9471952984518222</c:v>
                </c:pt>
                <c:pt idx="61">
                  <c:v>1.9651070578905629</c:v>
                </c:pt>
                <c:pt idx="62">
                  <c:v>1.9807156442124818</c:v>
                </c:pt>
                <c:pt idx="63">
                  <c:v>1.9952057530962846</c:v>
                </c:pt>
                <c:pt idx="64">
                  <c:v>1.8514207463197532</c:v>
                </c:pt>
                <c:pt idx="65">
                  <c:v>1.8663115387919926</c:v>
                </c:pt>
                <c:pt idx="66">
                  <c:v>1.8798120446609474</c:v>
                </c:pt>
                <c:pt idx="67">
                  <c:v>1.9023544205003682</c:v>
                </c:pt>
                <c:pt idx="68">
                  <c:v>1.9220813178193232</c:v>
                </c:pt>
                <c:pt idx="69">
                  <c:v>1.9394204674778952</c:v>
                </c:pt>
                <c:pt idx="70">
                  <c:v>1.9550008788890845</c:v>
                </c:pt>
                <c:pt idx="71">
                  <c:v>1.9726329728536749</c:v>
                </c:pt>
                <c:pt idx="72">
                  <c:v>1.9886544938840627</c:v>
                </c:pt>
                <c:pt idx="73">
                  <c:v>2.0039149390515174</c:v>
                </c:pt>
                <c:pt idx="74">
                  <c:v>1.8910505836575879</c:v>
                </c:pt>
                <c:pt idx="75">
                  <c:v>1.9033699093550769</c:v>
                </c:pt>
                <c:pt idx="76">
                  <c:v>1.9142347671030311</c:v>
                </c:pt>
                <c:pt idx="77">
                  <c:v>1.9340822660313852</c:v>
                </c:pt>
                <c:pt idx="78">
                  <c:v>1.9517014270032933</c:v>
                </c:pt>
                <c:pt idx="79">
                  <c:v>1.9673793255455148</c:v>
                </c:pt>
                <c:pt idx="80">
                  <c:v>1.9817723311064903</c:v>
                </c:pt>
                <c:pt idx="81">
                  <c:v>1.9984006397441021</c:v>
                </c:pt>
                <c:pt idx="82">
                  <c:v>2.013198965486489</c:v>
                </c:pt>
              </c:numCache>
            </c:numRef>
          </c:yVal>
          <c:smooth val="0"/>
        </c:ser>
        <c:ser>
          <c:idx val="2"/>
          <c:order val="2"/>
          <c:spPr>
            <a:ln w="28575">
              <a:noFill/>
            </a:ln>
          </c:spPr>
          <c:marker>
            <c:symbol val="circle"/>
            <c:size val="3"/>
            <c:spPr>
              <a:solidFill>
                <a:schemeClr val="tx1"/>
              </a:solidFill>
              <a:ln>
                <a:noFill/>
              </a:ln>
            </c:spPr>
          </c:marker>
          <c:xVal>
            <c:numRef>
              <c:f>Polymer!$E$3:$E$11</c:f>
              <c:numCache>
                <c:formatCode>General</c:formatCode>
                <c:ptCount val="9"/>
                <c:pt idx="0" formatCode="0.000">
                  <c:v>2.6</c:v>
                </c:pt>
                <c:pt idx="2" formatCode="0.000">
                  <c:v>2.25</c:v>
                </c:pt>
                <c:pt idx="3" formatCode="0.000">
                  <c:v>2.35</c:v>
                </c:pt>
                <c:pt idx="4" formatCode="0.000">
                  <c:v>2.25</c:v>
                </c:pt>
                <c:pt idx="5" formatCode="0.000">
                  <c:v>2.35</c:v>
                </c:pt>
                <c:pt idx="6" formatCode="0.000">
                  <c:v>2.2999999999999998</c:v>
                </c:pt>
                <c:pt idx="7" formatCode="0.000">
                  <c:v>2.35</c:v>
                </c:pt>
                <c:pt idx="8" formatCode="0.000">
                  <c:v>2.2999999999999998</c:v>
                </c:pt>
              </c:numCache>
            </c:numRef>
          </c:xVal>
          <c:yVal>
            <c:numRef>
              <c:f>Polymer!$H$3:$H$11</c:f>
              <c:numCache>
                <c:formatCode>General</c:formatCode>
                <c:ptCount val="9"/>
                <c:pt idx="0" formatCode="0.000">
                  <c:v>2.5918367346938775</c:v>
                </c:pt>
                <c:pt idx="2" formatCode="0.000">
                  <c:v>2.3062200956937802</c:v>
                </c:pt>
                <c:pt idx="3" formatCode="0.000">
                  <c:v>2.3373493975903612</c:v>
                </c:pt>
                <c:pt idx="4" formatCode="0.000">
                  <c:v>2.3394406943105115</c:v>
                </c:pt>
                <c:pt idx="5" formatCode="0.000">
                  <c:v>2.3689320388349513</c:v>
                </c:pt>
                <c:pt idx="6" formatCode="0.000">
                  <c:v>2.3710539096648855</c:v>
                </c:pt>
                <c:pt idx="7" formatCode="0.000">
                  <c:v>2.4226044226044223</c:v>
                </c:pt>
                <c:pt idx="8" formatCode="0.000">
                  <c:v>2.2857142857142856</c:v>
                </c:pt>
              </c:numCache>
            </c:numRef>
          </c:yVal>
          <c:smooth val="0"/>
        </c:ser>
        <c:ser>
          <c:idx val="3"/>
          <c:order val="3"/>
          <c:spPr>
            <a:ln w="28575">
              <a:noFill/>
            </a:ln>
          </c:spPr>
          <c:marker>
            <c:symbol val="circle"/>
            <c:size val="3"/>
            <c:spPr>
              <a:solidFill>
                <a:schemeClr val="tx1"/>
              </a:solidFill>
              <a:ln>
                <a:noFill/>
              </a:ln>
            </c:spPr>
          </c:marker>
          <c:xVal>
            <c:numRef>
              <c:f>Press.!$E$139:$E$142</c:f>
              <c:numCache>
                <c:formatCode>0.000</c:formatCode>
                <c:ptCount val="4"/>
                <c:pt idx="0">
                  <c:v>2.2130000000000001</c:v>
                </c:pt>
                <c:pt idx="1">
                  <c:v>2.25</c:v>
                </c:pt>
                <c:pt idx="2">
                  <c:v>2.2890000000000001</c:v>
                </c:pt>
                <c:pt idx="3">
                  <c:v>2.2869999999999999</c:v>
                </c:pt>
              </c:numCache>
            </c:numRef>
          </c:xVal>
          <c:yVal>
            <c:numRef>
              <c:f>Press.!$H$139:$H$142</c:f>
              <c:numCache>
                <c:formatCode>General</c:formatCode>
                <c:ptCount val="4"/>
                <c:pt idx="0">
                  <c:v>2.1899441340782122</c:v>
                </c:pt>
                <c:pt idx="1">
                  <c:v>2.2229729729729732</c:v>
                </c:pt>
                <c:pt idx="2">
                  <c:v>2.2504958911873052</c:v>
                </c:pt>
                <c:pt idx="3">
                  <c:v>2.252206895378702</c:v>
                </c:pt>
              </c:numCache>
            </c:numRef>
          </c:yVal>
          <c:smooth val="0"/>
        </c:ser>
        <c:ser>
          <c:idx val="4"/>
          <c:order val="4"/>
          <c:spPr>
            <a:ln w="28575">
              <a:noFill/>
            </a:ln>
          </c:spPr>
          <c:marker>
            <c:symbol val="circle"/>
            <c:size val="3"/>
            <c:spPr>
              <a:solidFill>
                <a:schemeClr val="tx1"/>
              </a:solidFill>
              <a:ln>
                <a:noFill/>
              </a:ln>
            </c:spPr>
          </c:marker>
          <c:xVal>
            <c:numRef>
              <c:f>Mix!$E$3:$E$31</c:f>
              <c:numCache>
                <c:formatCode>General</c:formatCode>
                <c:ptCount val="29"/>
                <c:pt idx="0">
                  <c:v>2.226</c:v>
                </c:pt>
                <c:pt idx="1">
                  <c:v>2.258</c:v>
                </c:pt>
                <c:pt idx="2">
                  <c:v>2.286</c:v>
                </c:pt>
                <c:pt idx="4">
                  <c:v>2.157</c:v>
                </c:pt>
                <c:pt idx="5">
                  <c:v>2.1949999999999998</c:v>
                </c:pt>
                <c:pt idx="6">
                  <c:v>2.2309999999999999</c:v>
                </c:pt>
                <c:pt idx="7">
                  <c:v>2.258</c:v>
                </c:pt>
                <c:pt idx="8">
                  <c:v>2.2869999999999999</c:v>
                </c:pt>
                <c:pt idx="10">
                  <c:v>2.1349999999999998</c:v>
                </c:pt>
                <c:pt idx="11">
                  <c:v>2.1749999999999998</c:v>
                </c:pt>
                <c:pt idx="12">
                  <c:v>2.2109999999999999</c:v>
                </c:pt>
                <c:pt idx="13">
                  <c:v>2.2349999999999999</c:v>
                </c:pt>
                <c:pt idx="14">
                  <c:v>2.2610000000000001</c:v>
                </c:pt>
                <c:pt idx="15">
                  <c:v>2.2919999999999998</c:v>
                </c:pt>
                <c:pt idx="18">
                  <c:v>1.8394999999999999</c:v>
                </c:pt>
                <c:pt idx="19">
                  <c:v>1.8476999999999999</c:v>
                </c:pt>
                <c:pt idx="20">
                  <c:v>1.8585</c:v>
                </c:pt>
                <c:pt idx="21">
                  <c:v>1.8643000000000001</c:v>
                </c:pt>
                <c:pt idx="22">
                  <c:v>1.8748</c:v>
                </c:pt>
                <c:pt idx="23">
                  <c:v>1.8822000000000001</c:v>
                </c:pt>
                <c:pt idx="24">
                  <c:v>1.8956999999999999</c:v>
                </c:pt>
                <c:pt idx="25">
                  <c:v>1.9066000000000001</c:v>
                </c:pt>
                <c:pt idx="26">
                  <c:v>1.9147000000000001</c:v>
                </c:pt>
                <c:pt idx="27">
                  <c:v>1.9248000000000001</c:v>
                </c:pt>
                <c:pt idx="28">
                  <c:v>1.9391</c:v>
                </c:pt>
              </c:numCache>
            </c:numRef>
          </c:xVal>
          <c:yVal>
            <c:numRef>
              <c:f>Mix!$H$3:$H$31</c:f>
              <c:numCache>
                <c:formatCode>0.000</c:formatCode>
                <c:ptCount val="29"/>
                <c:pt idx="0">
                  <c:v>2.1948263807970165</c:v>
                </c:pt>
                <c:pt idx="1">
                  <c:v>2.2293233082706765</c:v>
                </c:pt>
                <c:pt idx="2">
                  <c:v>2.2581377744133233</c:v>
                </c:pt>
                <c:pt idx="4">
                  <c:v>2.1247027927267528</c:v>
                </c:pt>
                <c:pt idx="5">
                  <c:v>2.1623243713540563</c:v>
                </c:pt>
                <c:pt idx="6">
                  <c:v>2.1963439609186599</c:v>
                </c:pt>
                <c:pt idx="7">
                  <c:v>2.223118985406741</c:v>
                </c:pt>
                <c:pt idx="8">
                  <c:v>2.2503378092642854</c:v>
                </c:pt>
                <c:pt idx="10">
                  <c:v>2.1120003552415367</c:v>
                </c:pt>
                <c:pt idx="11">
                  <c:v>2.1548911328813189</c:v>
                </c:pt>
                <c:pt idx="12">
                  <c:v>2.1886136796481996</c:v>
                </c:pt>
                <c:pt idx="13">
                  <c:v>2.2094377709747763</c:v>
                </c:pt>
                <c:pt idx="14">
                  <c:v>2.2343798917039908</c:v>
                </c:pt>
                <c:pt idx="15">
                  <c:v>2.2677404006695476</c:v>
                </c:pt>
                <c:pt idx="18">
                  <c:v>1.7756106001119281</c:v>
                </c:pt>
                <c:pt idx="19">
                  <c:v>1.793113752887753</c:v>
                </c:pt>
                <c:pt idx="20">
                  <c:v>1.8091979059197518</c:v>
                </c:pt>
                <c:pt idx="21">
                  <c:v>1.8240426726787291</c:v>
                </c:pt>
                <c:pt idx="22">
                  <c:v>1.837796377228061</c:v>
                </c:pt>
                <c:pt idx="23">
                  <c:v>1.8505830293830372</c:v>
                </c:pt>
                <c:pt idx="24">
                  <c:v>1.8625074075289541</c:v>
                </c:pt>
                <c:pt idx="25">
                  <c:v>1.8736588503011937</c:v>
                </c:pt>
                <c:pt idx="26">
                  <c:v>1.8841141414084452</c:v>
                </c:pt>
                <c:pt idx="27">
                  <c:v>1.8939397417040866</c:v>
                </c:pt>
                <c:pt idx="28">
                  <c:v>1.9031935414628705</c:v>
                </c:pt>
              </c:numCache>
            </c:numRef>
          </c:yVal>
          <c:smooth val="0"/>
        </c:ser>
        <c:ser>
          <c:idx val="5"/>
          <c:order val="5"/>
          <c:spPr>
            <a:ln w="190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Plot!$K$2:$K$8</c:f>
              <c:numCache>
                <c:formatCode>General</c:formatCode>
                <c:ptCount val="7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</c:numCache>
            </c:numRef>
          </c:xVal>
          <c:yVal>
            <c:numRef>
              <c:f>Plot!$L$2:$L$8</c:f>
              <c:numCache>
                <c:formatCode>General</c:formatCode>
                <c:ptCount val="7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</c:numCache>
            </c:numRef>
          </c:yVal>
          <c:smooth val="0"/>
        </c:ser>
        <c:ser>
          <c:idx val="6"/>
          <c:order val="6"/>
          <c:spPr>
            <a:ln w="15875">
              <a:solidFill>
                <a:schemeClr val="tx1"/>
              </a:solidFill>
              <a:prstDash val="lgDash"/>
            </a:ln>
          </c:spPr>
          <c:marker>
            <c:symbol val="none"/>
          </c:marker>
          <c:xVal>
            <c:numRef>
              <c:f>Plot!$K$2:$K$8</c:f>
              <c:numCache>
                <c:formatCode>General</c:formatCode>
                <c:ptCount val="7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</c:numCache>
            </c:numRef>
          </c:xVal>
          <c:yVal>
            <c:numRef>
              <c:f>Plot!$K$11:$K$17</c:f>
              <c:numCache>
                <c:formatCode>General</c:formatCode>
                <c:ptCount val="7"/>
                <c:pt idx="0">
                  <c:v>0</c:v>
                </c:pt>
                <c:pt idx="1">
                  <c:v>0.49</c:v>
                </c:pt>
                <c:pt idx="2">
                  <c:v>0.98</c:v>
                </c:pt>
                <c:pt idx="3">
                  <c:v>1.47</c:v>
                </c:pt>
                <c:pt idx="4">
                  <c:v>1.96</c:v>
                </c:pt>
                <c:pt idx="5">
                  <c:v>2.4500000000000002</c:v>
                </c:pt>
                <c:pt idx="6">
                  <c:v>2.94</c:v>
                </c:pt>
              </c:numCache>
            </c:numRef>
          </c:yVal>
          <c:smooth val="0"/>
        </c:ser>
        <c:ser>
          <c:idx val="7"/>
          <c:order val="7"/>
          <c:spPr>
            <a:ln w="15875">
              <a:solidFill>
                <a:schemeClr val="tx1"/>
              </a:solidFill>
              <a:prstDash val="lgDash"/>
            </a:ln>
          </c:spPr>
          <c:marker>
            <c:symbol val="none"/>
          </c:marker>
          <c:xVal>
            <c:numRef>
              <c:f>Plot!$K$2:$K$8</c:f>
              <c:numCache>
                <c:formatCode>General</c:formatCode>
                <c:ptCount val="7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</c:numCache>
            </c:numRef>
          </c:xVal>
          <c:yVal>
            <c:numRef>
              <c:f>Plot!$L$11:$L$17</c:f>
              <c:numCache>
                <c:formatCode>General</c:formatCode>
                <c:ptCount val="7"/>
                <c:pt idx="0">
                  <c:v>0</c:v>
                </c:pt>
                <c:pt idx="1">
                  <c:v>0.51</c:v>
                </c:pt>
                <c:pt idx="2">
                  <c:v>1.02</c:v>
                </c:pt>
                <c:pt idx="3">
                  <c:v>1.53</c:v>
                </c:pt>
                <c:pt idx="4">
                  <c:v>2.04</c:v>
                </c:pt>
                <c:pt idx="5">
                  <c:v>2.5499999999999998</c:v>
                </c:pt>
                <c:pt idx="6">
                  <c:v>3.06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630144"/>
        <c:axId val="40636416"/>
      </c:scatterChart>
      <c:valAx>
        <c:axId val="40630144"/>
        <c:scaling>
          <c:orientation val="minMax"/>
          <c:max val="2.8"/>
          <c:min val="1.4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Experiment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40636416"/>
        <c:crosses val="autoZero"/>
        <c:crossBetween val="midCat"/>
        <c:majorUnit val="0.2"/>
      </c:valAx>
      <c:valAx>
        <c:axId val="40636416"/>
        <c:scaling>
          <c:orientation val="minMax"/>
          <c:max val="2.8"/>
          <c:min val="1.4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Predicted from One-Third Rule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7.0341207349081363E-4"/>
              <c:y val="0.19503175853018373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crossAx val="40630144"/>
        <c:crosses val="autoZero"/>
        <c:crossBetween val="midCat"/>
      </c:valAx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6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76843445664182486"/>
          <c:y val="0.54613080879340947"/>
          <c:w val="0.20236846306620432"/>
          <c:h val="6.9588093395839976E-2"/>
        </c:manualLayout>
      </c:layout>
      <c:overlay val="0"/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300" b="0">
          <a:latin typeface="+mj-lt"/>
          <a:cs typeface="Times New Roman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60"/>
            </a:pPr>
            <a:r>
              <a:rPr lang="en-US" sz="1560"/>
              <a:t>Dielectric Constant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3205434361688395"/>
          <c:y val="2.6449868766404198E-2"/>
          <c:w val="0.82906587496235107"/>
          <c:h val="0.85500156230471192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circle"/>
            <c:size val="3"/>
            <c:spPr>
              <a:solidFill>
                <a:schemeClr val="tx1"/>
              </a:solidFill>
              <a:ln>
                <a:noFill/>
              </a:ln>
            </c:spPr>
          </c:marker>
          <c:xVal>
            <c:numRef>
              <c:f>Temp.!$E$3:$E$83</c:f>
              <c:numCache>
                <c:formatCode>0.000</c:formatCode>
                <c:ptCount val="81"/>
                <c:pt idx="0">
                  <c:v>1.6677999999999999</c:v>
                </c:pt>
                <c:pt idx="1">
                  <c:v>2.0099</c:v>
                </c:pt>
                <c:pt idx="2">
                  <c:v>1.9583999999999999</c:v>
                </c:pt>
                <c:pt idx="3">
                  <c:v>1.9205000000000001</c:v>
                </c:pt>
                <c:pt idx="4">
                  <c:v>1.9330000000000001</c:v>
                </c:pt>
                <c:pt idx="5">
                  <c:v>1.9686999999999999</c:v>
                </c:pt>
                <c:pt idx="6">
                  <c:v>1.8371</c:v>
                </c:pt>
                <c:pt idx="7">
                  <c:v>1.845</c:v>
                </c:pt>
                <c:pt idx="8">
                  <c:v>1.7749999999999999</c:v>
                </c:pt>
                <c:pt idx="9">
                  <c:v>2.1909999999999998</c:v>
                </c:pt>
                <c:pt idx="10">
                  <c:v>2.2189999999999999</c:v>
                </c:pt>
                <c:pt idx="11">
                  <c:v>2.2440000000000002</c:v>
                </c:pt>
                <c:pt idx="12">
                  <c:v>2.262</c:v>
                </c:pt>
                <c:pt idx="13">
                  <c:v>2.2759999999999998</c:v>
                </c:pt>
                <c:pt idx="14">
                  <c:v>2.2825000000000002</c:v>
                </c:pt>
                <c:pt idx="15">
                  <c:v>2.0950000000000002</c:v>
                </c:pt>
                <c:pt idx="16">
                  <c:v>2.1389999999999998</c:v>
                </c:pt>
                <c:pt idx="17">
                  <c:v>2.1789999999999998</c:v>
                </c:pt>
                <c:pt idx="18">
                  <c:v>2.2109999999999999</c:v>
                </c:pt>
                <c:pt idx="19">
                  <c:v>2.2559999999999998</c:v>
                </c:pt>
                <c:pt idx="20">
                  <c:v>2.294</c:v>
                </c:pt>
                <c:pt idx="21">
                  <c:v>2.3330000000000002</c:v>
                </c:pt>
                <c:pt idx="22">
                  <c:v>2.0243000000000002</c:v>
                </c:pt>
                <c:pt idx="23">
                  <c:v>1.9853000000000001</c:v>
                </c:pt>
                <c:pt idx="24">
                  <c:v>1.9650000000000001</c:v>
                </c:pt>
                <c:pt idx="25">
                  <c:v>1.8865000000000001</c:v>
                </c:pt>
                <c:pt idx="26">
                  <c:v>2.024</c:v>
                </c:pt>
                <c:pt idx="27">
                  <c:v>2.0783999999999998</c:v>
                </c:pt>
                <c:pt idx="28">
                  <c:v>2.0463</c:v>
                </c:pt>
                <c:pt idx="29">
                  <c:v>1.9478</c:v>
                </c:pt>
                <c:pt idx="30">
                  <c:v>1.9209000000000001</c:v>
                </c:pt>
                <c:pt idx="31">
                  <c:v>1.9419999999999999</c:v>
                </c:pt>
                <c:pt idx="32">
                  <c:v>1.92</c:v>
                </c:pt>
                <c:pt idx="33">
                  <c:v>1.9390000000000001</c:v>
                </c:pt>
                <c:pt idx="34">
                  <c:v>1.93</c:v>
                </c:pt>
                <c:pt idx="35">
                  <c:v>2.2734999999999999</c:v>
                </c:pt>
                <c:pt idx="36">
                  <c:v>1.96</c:v>
                </c:pt>
                <c:pt idx="37">
                  <c:v>2.0209999999999999</c:v>
                </c:pt>
                <c:pt idx="38">
                  <c:v>2.0550000000000002</c:v>
                </c:pt>
                <c:pt idx="39">
                  <c:v>2.0880000000000001</c:v>
                </c:pt>
                <c:pt idx="40">
                  <c:v>2.117</c:v>
                </c:pt>
                <c:pt idx="41">
                  <c:v>2.1440000000000001</c:v>
                </c:pt>
                <c:pt idx="42">
                  <c:v>2.1789999999999998</c:v>
                </c:pt>
                <c:pt idx="43">
                  <c:v>2.2120000000000002</c:v>
                </c:pt>
                <c:pt idx="44">
                  <c:v>2.2440000000000002</c:v>
                </c:pt>
                <c:pt idx="45">
                  <c:v>2.282</c:v>
                </c:pt>
                <c:pt idx="46">
                  <c:v>2.1183999999999998</c:v>
                </c:pt>
                <c:pt idx="47">
                  <c:v>1.948</c:v>
                </c:pt>
                <c:pt idx="48">
                  <c:v>2.2789999999999999</c:v>
                </c:pt>
                <c:pt idx="49">
                  <c:v>2.2650000000000001</c:v>
                </c:pt>
                <c:pt idx="50">
                  <c:v>2.54</c:v>
                </c:pt>
                <c:pt idx="51">
                  <c:v>1.9670000000000001</c:v>
                </c:pt>
                <c:pt idx="52">
                  <c:v>1.9722</c:v>
                </c:pt>
                <c:pt idx="53">
                  <c:v>2.2429999999999999</c:v>
                </c:pt>
                <c:pt idx="54">
                  <c:v>2.1030000000000002</c:v>
                </c:pt>
                <c:pt idx="55">
                  <c:v>2.1339999999999999</c:v>
                </c:pt>
                <c:pt idx="56">
                  <c:v>2.1640000000000001</c:v>
                </c:pt>
                <c:pt idx="57">
                  <c:v>2.1920000000000002</c:v>
                </c:pt>
                <c:pt idx="58">
                  <c:v>2.2229999999999999</c:v>
                </c:pt>
                <c:pt idx="59">
                  <c:v>2.0299999999999998</c:v>
                </c:pt>
                <c:pt idx="60">
                  <c:v>2.71</c:v>
                </c:pt>
                <c:pt idx="61">
                  <c:v>1.98</c:v>
                </c:pt>
                <c:pt idx="62">
                  <c:v>1.9853000000000001</c:v>
                </c:pt>
                <c:pt idx="63">
                  <c:v>2.246</c:v>
                </c:pt>
                <c:pt idx="64">
                  <c:v>2.5299999999999998</c:v>
                </c:pt>
                <c:pt idx="65">
                  <c:v>1.9972000000000001</c:v>
                </c:pt>
                <c:pt idx="66">
                  <c:v>2.2559999999999998</c:v>
                </c:pt>
                <c:pt idx="67">
                  <c:v>2.1160000000000001</c:v>
                </c:pt>
                <c:pt idx="68">
                  <c:v>2.1440000000000001</c:v>
                </c:pt>
                <c:pt idx="69">
                  <c:v>2.1720000000000002</c:v>
                </c:pt>
                <c:pt idx="70">
                  <c:v>2.57</c:v>
                </c:pt>
                <c:pt idx="71">
                  <c:v>2.012</c:v>
                </c:pt>
                <c:pt idx="72">
                  <c:v>2.2599999999999998</c:v>
                </c:pt>
                <c:pt idx="73">
                  <c:v>2.4700000000000002</c:v>
                </c:pt>
                <c:pt idx="74">
                  <c:v>2.0213000000000001</c:v>
                </c:pt>
                <c:pt idx="75">
                  <c:v>2.0343</c:v>
                </c:pt>
                <c:pt idx="76">
                  <c:v>2.0390999999999999</c:v>
                </c:pt>
                <c:pt idx="77">
                  <c:v>2.0459999999999998</c:v>
                </c:pt>
                <c:pt idx="78">
                  <c:v>2.0577999999999999</c:v>
                </c:pt>
                <c:pt idx="79">
                  <c:v>2.0706000000000002</c:v>
                </c:pt>
                <c:pt idx="80">
                  <c:v>2.0840000000000001</c:v>
                </c:pt>
              </c:numCache>
            </c:numRef>
          </c:xVal>
          <c:yVal>
            <c:numRef>
              <c:f>Temp.!$I$3:$I$83</c:f>
              <c:numCache>
                <c:formatCode>0.000</c:formatCode>
                <c:ptCount val="81"/>
                <c:pt idx="0">
                  <c:v>1.695359274319969</c:v>
                </c:pt>
                <c:pt idx="1">
                  <c:v>1.989361541618089</c:v>
                </c:pt>
                <c:pt idx="2">
                  <c:v>1.93276103532753</c:v>
                </c:pt>
                <c:pt idx="3">
                  <c:v>1.9039718670295436</c:v>
                </c:pt>
                <c:pt idx="4">
                  <c:v>1.9106842725311346</c:v>
                </c:pt>
                <c:pt idx="5">
                  <c:v>2.0167445051935937</c:v>
                </c:pt>
                <c:pt idx="6">
                  <c:v>1.8381453865861159</c:v>
                </c:pt>
                <c:pt idx="7">
                  <c:v>1.8297003350518131</c:v>
                </c:pt>
                <c:pt idx="8">
                  <c:v>1.8206192036541247</c:v>
                </c:pt>
                <c:pt idx="9">
                  <c:v>2.1720155818014453</c:v>
                </c:pt>
                <c:pt idx="10">
                  <c:v>2.1952216861070073</c:v>
                </c:pt>
                <c:pt idx="11">
                  <c:v>2.221026106443555</c:v>
                </c:pt>
                <c:pt idx="12">
                  <c:v>2.23726527170601</c:v>
                </c:pt>
                <c:pt idx="13">
                  <c:v>2.2517080592608818</c:v>
                </c:pt>
                <c:pt idx="14">
                  <c:v>2.2569202986301575</c:v>
                </c:pt>
                <c:pt idx="15">
                  <c:v>2.0723976943437874</c:v>
                </c:pt>
                <c:pt idx="16">
                  <c:v>2.1145876032492046</c:v>
                </c:pt>
                <c:pt idx="17">
                  <c:v>2.1568572390128806</c:v>
                </c:pt>
                <c:pt idx="18">
                  <c:v>2.1913139616545902</c:v>
                </c:pt>
                <c:pt idx="19">
                  <c:v>2.2413692364415629</c:v>
                </c:pt>
                <c:pt idx="20">
                  <c:v>2.2898938989626934</c:v>
                </c:pt>
                <c:pt idx="21">
                  <c:v>2.3387496756759187</c:v>
                </c:pt>
                <c:pt idx="22">
                  <c:v>2.0715381657354897</c:v>
                </c:pt>
                <c:pt idx="23">
                  <c:v>2.0214684104111122</c:v>
                </c:pt>
                <c:pt idx="24">
                  <c:v>1.9890139345307294</c:v>
                </c:pt>
                <c:pt idx="25">
                  <c:v>1.8863672768923458</c:v>
                </c:pt>
                <c:pt idx="26">
                  <c:v>2.056026565756079</c:v>
                </c:pt>
                <c:pt idx="27">
                  <c:v>2.1268890933790412</c:v>
                </c:pt>
                <c:pt idx="28">
                  <c:v>2.038366154447941</c:v>
                </c:pt>
                <c:pt idx="29">
                  <c:v>1.9353181651482636</c:v>
                </c:pt>
                <c:pt idx="30">
                  <c:v>1.9205842263804507</c:v>
                </c:pt>
                <c:pt idx="31">
                  <c:v>1.9423115794591406</c:v>
                </c:pt>
                <c:pt idx="32">
                  <c:v>1.9240026256417713</c:v>
                </c:pt>
                <c:pt idx="33">
                  <c:v>1.9376305862352854</c:v>
                </c:pt>
                <c:pt idx="34">
                  <c:v>1.9301221169768119</c:v>
                </c:pt>
                <c:pt idx="35">
                  <c:v>2.2252618180782724</c:v>
                </c:pt>
                <c:pt idx="36">
                  <c:v>1.9697433683583843</c:v>
                </c:pt>
                <c:pt idx="37">
                  <c:v>2.0352792022317265</c:v>
                </c:pt>
                <c:pt idx="38">
                  <c:v>2.0638365910953813</c:v>
                </c:pt>
                <c:pt idx="39">
                  <c:v>2.0967817010534744</c:v>
                </c:pt>
                <c:pt idx="40">
                  <c:v>2.1145876032492046</c:v>
                </c:pt>
                <c:pt idx="41">
                  <c:v>2.1512352394583929</c:v>
                </c:pt>
                <c:pt idx="42">
                  <c:v>2.1854826981764592</c:v>
                </c:pt>
                <c:pt idx="43">
                  <c:v>2.221026106443555</c:v>
                </c:pt>
                <c:pt idx="44">
                  <c:v>2.255875544637072</c:v>
                </c:pt>
                <c:pt idx="45">
                  <c:v>2.2942333483834911</c:v>
                </c:pt>
                <c:pt idx="46">
                  <c:v>2.1737362916887712</c:v>
                </c:pt>
                <c:pt idx="47">
                  <c:v>1.9488378894478104</c:v>
                </c:pt>
                <c:pt idx="48">
                  <c:v>2.2335869395592769</c:v>
                </c:pt>
                <c:pt idx="49">
                  <c:v>2.2258684806550235</c:v>
                </c:pt>
                <c:pt idx="50">
                  <c:v>2.4886548477236228</c:v>
                </c:pt>
                <c:pt idx="51">
                  <c:v>1.9756589765980184</c:v>
                </c:pt>
                <c:pt idx="52">
                  <c:v>1.9720744993861226</c:v>
                </c:pt>
                <c:pt idx="53">
                  <c:v>2.2176111230014022</c:v>
                </c:pt>
                <c:pt idx="54">
                  <c:v>2.0810353824037207</c:v>
                </c:pt>
                <c:pt idx="55">
                  <c:v>2.1038641623511971</c:v>
                </c:pt>
                <c:pt idx="56">
                  <c:v>2.1290766280579558</c:v>
                </c:pt>
                <c:pt idx="57">
                  <c:v>2.1549795064075643</c:v>
                </c:pt>
                <c:pt idx="58">
                  <c:v>2.1835469625704236</c:v>
                </c:pt>
                <c:pt idx="59">
                  <c:v>2.0075238513820013</c:v>
                </c:pt>
                <c:pt idx="60">
                  <c:v>2.6160509747063818</c:v>
                </c:pt>
                <c:pt idx="61">
                  <c:v>1.9820793406339394</c:v>
                </c:pt>
                <c:pt idx="62">
                  <c:v>1.9915472005481822</c:v>
                </c:pt>
                <c:pt idx="63">
                  <c:v>2.2533728446845362</c:v>
                </c:pt>
                <c:pt idx="64">
                  <c:v>2.5844676158717923</c:v>
                </c:pt>
                <c:pt idx="65">
                  <c:v>2.0078459598044396</c:v>
                </c:pt>
                <c:pt idx="66">
                  <c:v>2.2293136479854114</c:v>
                </c:pt>
                <c:pt idx="67">
                  <c:v>2.0923816920588347</c:v>
                </c:pt>
                <c:pt idx="68">
                  <c:v>2.1216233297681217</c:v>
                </c:pt>
                <c:pt idx="69">
                  <c:v>2.1497416909904579</c:v>
                </c:pt>
                <c:pt idx="70">
                  <c:v>2.5600307482131335</c:v>
                </c:pt>
                <c:pt idx="71">
                  <c:v>2.0216317023183477</c:v>
                </c:pt>
                <c:pt idx="72">
                  <c:v>2.2164087916159558</c:v>
                </c:pt>
                <c:pt idx="73">
                  <c:v>2.4453094212379667</c:v>
                </c:pt>
                <c:pt idx="74">
                  <c:v>2.0342863138253362</c:v>
                </c:pt>
                <c:pt idx="75">
                  <c:v>2.0449290242905098</c:v>
                </c:pt>
                <c:pt idx="76">
                  <c:v>2.0545058212041138</c:v>
                </c:pt>
                <c:pt idx="77">
                  <c:v>2.0626440517935394</c:v>
                </c:pt>
                <c:pt idx="78">
                  <c:v>2.0706794012547616</c:v>
                </c:pt>
                <c:pt idx="79">
                  <c:v>2.0836418782774113</c:v>
                </c:pt>
                <c:pt idx="80">
                  <c:v>2.0992545862113228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marker>
            <c:symbol val="circle"/>
            <c:size val="3"/>
            <c:spPr>
              <a:solidFill>
                <a:schemeClr val="tx1"/>
              </a:solidFill>
              <a:ln>
                <a:noFill/>
              </a:ln>
            </c:spPr>
          </c:marker>
          <c:xVal>
            <c:numRef>
              <c:f>Press.!$E$3:$E$85</c:f>
              <c:numCache>
                <c:formatCode>0.000</c:formatCode>
                <c:ptCount val="83"/>
                <c:pt idx="0">
                  <c:v>1.8798999999999999</c:v>
                </c:pt>
                <c:pt idx="1">
                  <c:v>1.8972</c:v>
                </c:pt>
                <c:pt idx="2">
                  <c:v>1.9123000000000001</c:v>
                </c:pt>
                <c:pt idx="3">
                  <c:v>1.9379</c:v>
                </c:pt>
                <c:pt idx="4">
                  <c:v>1.9599</c:v>
                </c:pt>
                <c:pt idx="5">
                  <c:v>1.9789000000000001</c:v>
                </c:pt>
                <c:pt idx="6">
                  <c:v>1.9955000000000001</c:v>
                </c:pt>
                <c:pt idx="7">
                  <c:v>2.0148000000000001</c:v>
                </c:pt>
                <c:pt idx="8">
                  <c:v>2.0316999999999998</c:v>
                </c:pt>
                <c:pt idx="9">
                  <c:v>2.0478000000000001</c:v>
                </c:pt>
                <c:pt idx="10">
                  <c:v>2.0619999999999998</c:v>
                </c:pt>
                <c:pt idx="11">
                  <c:v>1.9177999999999999</c:v>
                </c:pt>
                <c:pt idx="12">
                  <c:v>1.9319999999999999</c:v>
                </c:pt>
                <c:pt idx="13">
                  <c:v>1.9449000000000001</c:v>
                </c:pt>
                <c:pt idx="14">
                  <c:v>1.9679</c:v>
                </c:pt>
                <c:pt idx="15">
                  <c:v>1.9874000000000001</c:v>
                </c:pt>
                <c:pt idx="16">
                  <c:v>2.0045000000000002</c:v>
                </c:pt>
                <c:pt idx="17">
                  <c:v>2.0204</c:v>
                </c:pt>
                <c:pt idx="18">
                  <c:v>2.0379999999999998</c:v>
                </c:pt>
                <c:pt idx="19">
                  <c:v>2.0541</c:v>
                </c:pt>
                <c:pt idx="20">
                  <c:v>2.069</c:v>
                </c:pt>
                <c:pt idx="21">
                  <c:v>2.0828000000000002</c:v>
                </c:pt>
                <c:pt idx="22">
                  <c:v>1.954</c:v>
                </c:pt>
                <c:pt idx="23">
                  <c:v>1.9658</c:v>
                </c:pt>
                <c:pt idx="24">
                  <c:v>1.9778</c:v>
                </c:pt>
                <c:pt idx="25">
                  <c:v>1.9979</c:v>
                </c:pt>
                <c:pt idx="26">
                  <c:v>2.0158</c:v>
                </c:pt>
                <c:pt idx="27">
                  <c:v>2.0318999999999998</c:v>
                </c:pt>
                <c:pt idx="28">
                  <c:v>2.0461999999999998</c:v>
                </c:pt>
                <c:pt idx="29">
                  <c:v>2.0626000000000002</c:v>
                </c:pt>
                <c:pt idx="30">
                  <c:v>2.0779999999999998</c:v>
                </c:pt>
                <c:pt idx="31">
                  <c:v>2.0194999999999999</c:v>
                </c:pt>
                <c:pt idx="32">
                  <c:v>2.1044999999999998</c:v>
                </c:pt>
                <c:pt idx="33">
                  <c:v>1.9907999999999999</c:v>
                </c:pt>
                <c:pt idx="34">
                  <c:v>2.0015000000000001</c:v>
                </c:pt>
                <c:pt idx="35">
                  <c:v>2.0112000000000001</c:v>
                </c:pt>
                <c:pt idx="36">
                  <c:v>2.0293999999999999</c:v>
                </c:pt>
                <c:pt idx="37">
                  <c:v>2.0449000000000002</c:v>
                </c:pt>
                <c:pt idx="38">
                  <c:v>2.0596000000000001</c:v>
                </c:pt>
                <c:pt idx="39">
                  <c:v>2.0731999999999999</c:v>
                </c:pt>
                <c:pt idx="40">
                  <c:v>2.0880999999999998</c:v>
                </c:pt>
                <c:pt idx="41">
                  <c:v>2.1021000000000001</c:v>
                </c:pt>
                <c:pt idx="42">
                  <c:v>1.8274999999999999</c:v>
                </c:pt>
                <c:pt idx="43">
                  <c:v>1.8485</c:v>
                </c:pt>
                <c:pt idx="44">
                  <c:v>1.8664000000000001</c:v>
                </c:pt>
                <c:pt idx="45">
                  <c:v>1.8965000000000001</c:v>
                </c:pt>
                <c:pt idx="46">
                  <c:v>1.9211</c:v>
                </c:pt>
                <c:pt idx="47">
                  <c:v>1.9419999999999999</c:v>
                </c:pt>
                <c:pt idx="48">
                  <c:v>1.9603999999999999</c:v>
                </c:pt>
                <c:pt idx="49">
                  <c:v>1.9813000000000001</c:v>
                </c:pt>
                <c:pt idx="50">
                  <c:v>1.9993000000000001</c:v>
                </c:pt>
                <c:pt idx="51">
                  <c:v>2.0158999999999998</c:v>
                </c:pt>
                <c:pt idx="52">
                  <c:v>2.0316000000000001</c:v>
                </c:pt>
                <c:pt idx="53">
                  <c:v>1.8692</c:v>
                </c:pt>
                <c:pt idx="54">
                  <c:v>1.8867</c:v>
                </c:pt>
                <c:pt idx="55">
                  <c:v>1.9024000000000001</c:v>
                </c:pt>
                <c:pt idx="56">
                  <c:v>1.9285000000000001</c:v>
                </c:pt>
                <c:pt idx="57">
                  <c:v>1.9507000000000001</c:v>
                </c:pt>
                <c:pt idx="58">
                  <c:v>1.97</c:v>
                </c:pt>
                <c:pt idx="59">
                  <c:v>1.9866999999999999</c:v>
                </c:pt>
                <c:pt idx="60">
                  <c:v>2.0059</c:v>
                </c:pt>
                <c:pt idx="61">
                  <c:v>2.0230999999999999</c:v>
                </c:pt>
                <c:pt idx="62">
                  <c:v>2.0388000000000002</c:v>
                </c:pt>
                <c:pt idx="63">
                  <c:v>2.0535999999999999</c:v>
                </c:pt>
                <c:pt idx="64">
                  <c:v>1.9103000000000001</c:v>
                </c:pt>
                <c:pt idx="65">
                  <c:v>1.9247000000000001</c:v>
                </c:pt>
                <c:pt idx="66">
                  <c:v>1.9380999999999999</c:v>
                </c:pt>
                <c:pt idx="67">
                  <c:v>1.9612000000000001</c:v>
                </c:pt>
                <c:pt idx="68">
                  <c:v>1.9811000000000001</c:v>
                </c:pt>
                <c:pt idx="69">
                  <c:v>1.9984</c:v>
                </c:pt>
                <c:pt idx="70">
                  <c:v>2.0143</c:v>
                </c:pt>
                <c:pt idx="71">
                  <c:v>2.0318999999999998</c:v>
                </c:pt>
                <c:pt idx="72">
                  <c:v>2.0480999999999998</c:v>
                </c:pt>
                <c:pt idx="73">
                  <c:v>2.0628000000000002</c:v>
                </c:pt>
                <c:pt idx="74">
                  <c:v>1.9512</c:v>
                </c:pt>
                <c:pt idx="75">
                  <c:v>1.9635</c:v>
                </c:pt>
                <c:pt idx="76">
                  <c:v>1.9746999999999999</c:v>
                </c:pt>
                <c:pt idx="77">
                  <c:v>1.9948999999999999</c:v>
                </c:pt>
                <c:pt idx="78">
                  <c:v>2.0127000000000002</c:v>
                </c:pt>
                <c:pt idx="79">
                  <c:v>2.0286</c:v>
                </c:pt>
                <c:pt idx="80">
                  <c:v>2.0428000000000002</c:v>
                </c:pt>
                <c:pt idx="81">
                  <c:v>2.0592000000000001</c:v>
                </c:pt>
                <c:pt idx="82">
                  <c:v>2.0741000000000001</c:v>
                </c:pt>
              </c:numCache>
            </c:numRef>
          </c:xVal>
          <c:yVal>
            <c:numRef>
              <c:f>Press.!$I$3:$I$85</c:f>
              <c:numCache>
                <c:formatCode>General</c:formatCode>
                <c:ptCount val="83"/>
                <c:pt idx="0">
                  <c:v>1.8783218688402661</c:v>
                </c:pt>
                <c:pt idx="1">
                  <c:v>1.8927261262254147</c:v>
                </c:pt>
                <c:pt idx="2">
                  <c:v>1.9058392268490951</c:v>
                </c:pt>
                <c:pt idx="3">
                  <c:v>1.9296732154385596</c:v>
                </c:pt>
                <c:pt idx="4">
                  <c:v>1.9483812937446578</c:v>
                </c:pt>
                <c:pt idx="5">
                  <c:v>1.9654056555978621</c:v>
                </c:pt>
                <c:pt idx="6">
                  <c:v>1.9820793406339394</c:v>
                </c:pt>
                <c:pt idx="7">
                  <c:v>1.9995042229230111</c:v>
                </c:pt>
                <c:pt idx="8">
                  <c:v>2.0156075815183394</c:v>
                </c:pt>
                <c:pt idx="9">
                  <c:v>2.0303246928942777</c:v>
                </c:pt>
                <c:pt idx="10">
                  <c:v>2.0447618434189443</c:v>
                </c:pt>
                <c:pt idx="11">
                  <c:v>1.9105371555178929</c:v>
                </c:pt>
                <c:pt idx="12">
                  <c:v>1.9234073793781732</c:v>
                </c:pt>
                <c:pt idx="13">
                  <c:v>1.9355230878122709</c:v>
                </c:pt>
                <c:pt idx="14">
                  <c:v>1.9552505484527694</c:v>
                </c:pt>
                <c:pt idx="15">
                  <c:v>1.9731641313527888</c:v>
                </c:pt>
                <c:pt idx="16">
                  <c:v>1.9893302520855818</c:v>
                </c:pt>
                <c:pt idx="17">
                  <c:v>2.0043083920518239</c:v>
                </c:pt>
                <c:pt idx="18">
                  <c:v>2.0208155095598799</c:v>
                </c:pt>
                <c:pt idx="19">
                  <c:v>2.0366046075105246</c:v>
                </c:pt>
                <c:pt idx="20">
                  <c:v>2.0502939232662669</c:v>
                </c:pt>
                <c:pt idx="21">
                  <c:v>2.0634957159885201</c:v>
                </c:pt>
                <c:pt idx="22">
                  <c:v>1.9430684510072114</c:v>
                </c:pt>
                <c:pt idx="23">
                  <c:v>1.9532616029057275</c:v>
                </c:pt>
                <c:pt idx="24">
                  <c:v>1.9633977408279042</c:v>
                </c:pt>
                <c:pt idx="25">
                  <c:v>1.9828650280423301</c:v>
                </c:pt>
                <c:pt idx="26">
                  <c:v>1.9991847498700854</c:v>
                </c:pt>
                <c:pt idx="27">
                  <c:v>2.014147711718882</c:v>
                </c:pt>
                <c:pt idx="28">
                  <c:v>2.0275280912713463</c:v>
                </c:pt>
                <c:pt idx="29">
                  <c:v>2.0434254203788429</c:v>
                </c:pt>
                <c:pt idx="30">
                  <c:v>2.0575496874442587</c:v>
                </c:pt>
                <c:pt idx="31">
                  <c:v>2.0717100102726373</c:v>
                </c:pt>
                <c:pt idx="32">
                  <c:v>2.084164027158006</c:v>
                </c:pt>
                <c:pt idx="33">
                  <c:v>1.9747227134849688</c:v>
                </c:pt>
                <c:pt idx="34">
                  <c:v>1.985383235606504</c:v>
                </c:pt>
                <c:pt idx="35">
                  <c:v>1.9947225915594968</c:v>
                </c:pt>
                <c:pt idx="36">
                  <c:v>2.0110727060613853</c:v>
                </c:pt>
                <c:pt idx="37">
                  <c:v>2.0258867007574257</c:v>
                </c:pt>
                <c:pt idx="38">
                  <c:v>2.039427018800068</c:v>
                </c:pt>
                <c:pt idx="39">
                  <c:v>2.0523133673982854</c:v>
                </c:pt>
                <c:pt idx="40">
                  <c:v>2.0674230352082144</c:v>
                </c:pt>
                <c:pt idx="41">
                  <c:v>2.0812089290506997</c:v>
                </c:pt>
                <c:pt idx="42">
                  <c:v>1.8224034091566754</c:v>
                </c:pt>
                <c:pt idx="43">
                  <c:v>1.8398127506667883</c:v>
                </c:pt>
                <c:pt idx="44">
                  <c:v>1.8553337269805044</c:v>
                </c:pt>
                <c:pt idx="45">
                  <c:v>1.8814762901567594</c:v>
                </c:pt>
                <c:pt idx="46">
                  <c:v>1.9021820782052401</c:v>
                </c:pt>
                <c:pt idx="47">
                  <c:v>1.9207326383109069</c:v>
                </c:pt>
                <c:pt idx="48">
                  <c:v>1.9371786410112952</c:v>
                </c:pt>
                <c:pt idx="49">
                  <c:v>1.9550974220435922</c:v>
                </c:pt>
                <c:pt idx="50">
                  <c:v>1.971607859898906</c:v>
                </c:pt>
                <c:pt idx="51">
                  <c:v>1.9864868805182265</c:v>
                </c:pt>
                <c:pt idx="52">
                  <c:v>2.000463243462693</c:v>
                </c:pt>
                <c:pt idx="53">
                  <c:v>1.8568817277067935</c:v>
                </c:pt>
                <c:pt idx="54">
                  <c:v>1.8721794183014902</c:v>
                </c:pt>
                <c:pt idx="55">
                  <c:v>1.8857908501335063</c:v>
                </c:pt>
                <c:pt idx="56">
                  <c:v>1.9077454726947123</c:v>
                </c:pt>
                <c:pt idx="57">
                  <c:v>1.9271328341526095</c:v>
                </c:pt>
                <c:pt idx="58">
                  <c:v>1.9441289514895723</c:v>
                </c:pt>
                <c:pt idx="59">
                  <c:v>1.9589321526400183</c:v>
                </c:pt>
                <c:pt idx="60">
                  <c:v>1.9756589765980184</c:v>
                </c:pt>
                <c:pt idx="61">
                  <c:v>1.9918642979606682</c:v>
                </c:pt>
                <c:pt idx="62">
                  <c:v>2.0060756312656469</c:v>
                </c:pt>
                <c:pt idx="63">
                  <c:v>2.0193480399208714</c:v>
                </c:pt>
                <c:pt idx="64">
                  <c:v>1.8905545743005421</c:v>
                </c:pt>
                <c:pt idx="65">
                  <c:v>1.9036435695548308</c:v>
                </c:pt>
                <c:pt idx="66">
                  <c:v>1.9155496872422872</c:v>
                </c:pt>
                <c:pt idx="67">
                  <c:v>1.9355230878122709</c:v>
                </c:pt>
                <c:pt idx="68">
                  <c:v>1.9531087591276877</c:v>
                </c:pt>
                <c:pt idx="69">
                  <c:v>1.9686572696536742</c:v>
                </c:pt>
                <c:pt idx="70">
                  <c:v>1.9827078429786265</c:v>
                </c:pt>
                <c:pt idx="71">
                  <c:v>1.9987057278956857</c:v>
                </c:pt>
                <c:pt idx="72">
                  <c:v>2.0133375883136462</c:v>
                </c:pt>
                <c:pt idx="73">
                  <c:v>2.0273638302491186</c:v>
                </c:pt>
                <c:pt idx="74">
                  <c:v>1.9254921161509222</c:v>
                </c:pt>
                <c:pt idx="75">
                  <c:v>1.9364258095984692</c:v>
                </c:pt>
                <c:pt idx="76">
                  <c:v>1.9461011887620454</c:v>
                </c:pt>
                <c:pt idx="77">
                  <c:v>1.9638607688700633</c:v>
                </c:pt>
                <c:pt idx="78">
                  <c:v>1.9797258361454908</c:v>
                </c:pt>
                <c:pt idx="79">
                  <c:v>1.993927821715509</c:v>
                </c:pt>
                <c:pt idx="80">
                  <c:v>2.007040881017601</c:v>
                </c:pt>
                <c:pt idx="81">
                  <c:v>2.022285137096195</c:v>
                </c:pt>
                <c:pt idx="82">
                  <c:v>2.035941682522441</c:v>
                </c:pt>
              </c:numCache>
            </c:numRef>
          </c:yVal>
          <c:smooth val="0"/>
        </c:ser>
        <c:ser>
          <c:idx val="2"/>
          <c:order val="2"/>
          <c:spPr>
            <a:ln w="28575">
              <a:noFill/>
            </a:ln>
          </c:spPr>
          <c:marker>
            <c:symbol val="circle"/>
            <c:size val="3"/>
            <c:spPr>
              <a:solidFill>
                <a:schemeClr val="tx1"/>
              </a:solidFill>
              <a:ln>
                <a:noFill/>
              </a:ln>
            </c:spPr>
          </c:marker>
          <c:xVal>
            <c:numRef>
              <c:f>Press.!$E$139:$E$142</c:f>
              <c:numCache>
                <c:formatCode>0.000</c:formatCode>
                <c:ptCount val="4"/>
                <c:pt idx="0">
                  <c:v>2.2130000000000001</c:v>
                </c:pt>
                <c:pt idx="1">
                  <c:v>2.25</c:v>
                </c:pt>
                <c:pt idx="2">
                  <c:v>2.2890000000000001</c:v>
                </c:pt>
                <c:pt idx="3">
                  <c:v>2.2869999999999999</c:v>
                </c:pt>
              </c:numCache>
            </c:numRef>
          </c:xVal>
          <c:yVal>
            <c:numRef>
              <c:f>Press.!$I$139:$I$142</c:f>
              <c:numCache>
                <c:formatCode>General</c:formatCode>
                <c:ptCount val="4"/>
                <c:pt idx="0">
                  <c:v>2.2070433900728483</c:v>
                </c:pt>
                <c:pt idx="1">
                  <c:v>2.2409580340955602</c:v>
                </c:pt>
                <c:pt idx="2">
                  <c:v>2.2697602417615887</c:v>
                </c:pt>
                <c:pt idx="3">
                  <c:v>2.2715675866872798</c:v>
                </c:pt>
              </c:numCache>
            </c:numRef>
          </c:yVal>
          <c:smooth val="0"/>
        </c:ser>
        <c:ser>
          <c:idx val="3"/>
          <c:order val="3"/>
          <c:spPr>
            <a:ln w="28575">
              <a:noFill/>
            </a:ln>
          </c:spPr>
          <c:marker>
            <c:symbol val="circle"/>
            <c:size val="3"/>
            <c:spPr>
              <a:solidFill>
                <a:schemeClr val="tx1"/>
              </a:solidFill>
              <a:ln>
                <a:noFill/>
              </a:ln>
            </c:spPr>
          </c:marker>
          <c:xVal>
            <c:numRef>
              <c:f>Polymer!$E$3:$E$11</c:f>
              <c:numCache>
                <c:formatCode>General</c:formatCode>
                <c:ptCount val="9"/>
                <c:pt idx="0" formatCode="0.000">
                  <c:v>2.6</c:v>
                </c:pt>
                <c:pt idx="2" formatCode="0.000">
                  <c:v>2.25</c:v>
                </c:pt>
                <c:pt idx="3" formatCode="0.000">
                  <c:v>2.35</c:v>
                </c:pt>
                <c:pt idx="4" formatCode="0.000">
                  <c:v>2.25</c:v>
                </c:pt>
                <c:pt idx="5" formatCode="0.000">
                  <c:v>2.35</c:v>
                </c:pt>
                <c:pt idx="6" formatCode="0.000">
                  <c:v>2.2999999999999998</c:v>
                </c:pt>
                <c:pt idx="7" formatCode="0.000">
                  <c:v>2.35</c:v>
                </c:pt>
                <c:pt idx="8" formatCode="0.000">
                  <c:v>2.2999999999999998</c:v>
                </c:pt>
              </c:numCache>
            </c:numRef>
          </c:xVal>
          <c:yVal>
            <c:numRef>
              <c:f>Polymer!$I$3:$I$11</c:f>
              <c:numCache>
                <c:formatCode>General</c:formatCode>
                <c:ptCount val="9"/>
                <c:pt idx="0" formatCode="0.000">
                  <c:v>2.6770451204196184</c:v>
                </c:pt>
                <c:pt idx="2" formatCode="0.000">
                  <c:v>2.3296792054111992</c:v>
                </c:pt>
                <c:pt idx="3" formatCode="0.000">
                  <c:v>2.3641430208040655</c:v>
                </c:pt>
                <c:pt idx="4" formatCode="0.000">
                  <c:v>2.3664849171851654</c:v>
                </c:pt>
                <c:pt idx="5" formatCode="0.000">
                  <c:v>2.3998771282100071</c:v>
                </c:pt>
                <c:pt idx="6" formatCode="0.000">
                  <c:v>2.4023064953902771</c:v>
                </c:pt>
                <c:pt idx="7" formatCode="0.000">
                  <c:v>2.462475995827039</c:v>
                </c:pt>
                <c:pt idx="8" formatCode="0.000">
                  <c:v>2.307371750877699</c:v>
                </c:pt>
              </c:numCache>
            </c:numRef>
          </c:yVal>
          <c:smooth val="0"/>
        </c:ser>
        <c:ser>
          <c:idx val="4"/>
          <c:order val="4"/>
          <c:spPr>
            <a:ln w="28575">
              <a:noFill/>
            </a:ln>
          </c:spPr>
          <c:marker>
            <c:symbol val="circle"/>
            <c:size val="3"/>
            <c:spPr>
              <a:solidFill>
                <a:schemeClr val="tx1"/>
              </a:solidFill>
              <a:ln>
                <a:noFill/>
              </a:ln>
            </c:spPr>
          </c:marker>
          <c:xVal>
            <c:numRef>
              <c:f>Mix!$E$3:$E$31</c:f>
              <c:numCache>
                <c:formatCode>General</c:formatCode>
                <c:ptCount val="29"/>
                <c:pt idx="0">
                  <c:v>2.226</c:v>
                </c:pt>
                <c:pt idx="1">
                  <c:v>2.258</c:v>
                </c:pt>
                <c:pt idx="2">
                  <c:v>2.286</c:v>
                </c:pt>
                <c:pt idx="4">
                  <c:v>2.157</c:v>
                </c:pt>
                <c:pt idx="5">
                  <c:v>2.1949999999999998</c:v>
                </c:pt>
                <c:pt idx="6">
                  <c:v>2.2309999999999999</c:v>
                </c:pt>
                <c:pt idx="7">
                  <c:v>2.258</c:v>
                </c:pt>
                <c:pt idx="8">
                  <c:v>2.2869999999999999</c:v>
                </c:pt>
                <c:pt idx="10">
                  <c:v>2.1349999999999998</c:v>
                </c:pt>
                <c:pt idx="11">
                  <c:v>2.1749999999999998</c:v>
                </c:pt>
                <c:pt idx="12">
                  <c:v>2.2109999999999999</c:v>
                </c:pt>
                <c:pt idx="13">
                  <c:v>2.2349999999999999</c:v>
                </c:pt>
                <c:pt idx="14">
                  <c:v>2.2610000000000001</c:v>
                </c:pt>
                <c:pt idx="15">
                  <c:v>2.2919999999999998</c:v>
                </c:pt>
                <c:pt idx="18">
                  <c:v>1.8394999999999999</c:v>
                </c:pt>
                <c:pt idx="19">
                  <c:v>1.8476999999999999</c:v>
                </c:pt>
                <c:pt idx="20">
                  <c:v>1.8585</c:v>
                </c:pt>
                <c:pt idx="21">
                  <c:v>1.8643000000000001</c:v>
                </c:pt>
                <c:pt idx="22">
                  <c:v>1.8748</c:v>
                </c:pt>
                <c:pt idx="23">
                  <c:v>1.8822000000000001</c:v>
                </c:pt>
                <c:pt idx="24">
                  <c:v>1.8956999999999999</c:v>
                </c:pt>
                <c:pt idx="25">
                  <c:v>1.9066000000000001</c:v>
                </c:pt>
                <c:pt idx="26">
                  <c:v>1.9147000000000001</c:v>
                </c:pt>
                <c:pt idx="27">
                  <c:v>1.9248000000000001</c:v>
                </c:pt>
                <c:pt idx="28">
                  <c:v>1.9391</c:v>
                </c:pt>
              </c:numCache>
            </c:numRef>
          </c:xVal>
          <c:yVal>
            <c:numRef>
              <c:f>Mix!$I$3:$I$31</c:f>
              <c:numCache>
                <c:formatCode>0.000</c:formatCode>
                <c:ptCount val="29"/>
                <c:pt idx="0">
                  <c:v>2.2120133603306127</c:v>
                </c:pt>
                <c:pt idx="1">
                  <c:v>2.2475589095814548</c:v>
                </c:pt>
                <c:pt idx="2">
                  <c:v>2.2778479365352191</c:v>
                </c:pt>
                <c:pt idx="4">
                  <c:v>2.1419846866901229</c:v>
                </c:pt>
                <c:pt idx="5">
                  <c:v>2.1791995564000759</c:v>
                </c:pt>
                <c:pt idx="6">
                  <c:v>2.2135612145297894</c:v>
                </c:pt>
                <c:pt idx="7">
                  <c:v>2.241109511003752</c:v>
                </c:pt>
                <c:pt idx="8">
                  <c:v>2.2695933595731188</c:v>
                </c:pt>
                <c:pt idx="10">
                  <c:v>2.1295955162929086</c:v>
                </c:pt>
                <c:pt idx="11">
                  <c:v>2.1717830735667958</c:v>
                </c:pt>
                <c:pt idx="12">
                  <c:v>2.2056915769998016</c:v>
                </c:pt>
                <c:pt idx="13">
                  <c:v>2.2269761446255161</c:v>
                </c:pt>
                <c:pt idx="14">
                  <c:v>2.2528339666477439</c:v>
                </c:pt>
                <c:pt idx="15">
                  <c:v>2.2880679437804261</c:v>
                </c:pt>
                <c:pt idx="18">
                  <c:v>1.8244367782144566</c:v>
                </c:pt>
                <c:pt idx="19">
                  <c:v>1.8396447741030391</c:v>
                </c:pt>
                <c:pt idx="20">
                  <c:v>1.8536440832639569</c:v>
                </c:pt>
                <c:pt idx="21">
                  <c:v>1.8665912881733577</c:v>
                </c:pt>
                <c:pt idx="22">
                  <c:v>1.8786143798670947</c:v>
                </c:pt>
                <c:pt idx="23">
                  <c:v>1.889819472366308</c:v>
                </c:pt>
                <c:pt idx="24">
                  <c:v>1.9002956114948806</c:v>
                </c:pt>
                <c:pt idx="25">
                  <c:v>1.9101183040370653</c:v>
                </c:pt>
                <c:pt idx="26">
                  <c:v>1.9193521623784979</c:v>
                </c:pt>
                <c:pt idx="27">
                  <c:v>1.928052922411432</c:v>
                </c:pt>
                <c:pt idx="28">
                  <c:v>1.9362690077042333</c:v>
                </c:pt>
              </c:numCache>
            </c:numRef>
          </c:yVal>
          <c:smooth val="0"/>
        </c:ser>
        <c:ser>
          <c:idx val="5"/>
          <c:order val="5"/>
          <c:spPr>
            <a:ln w="190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Plot!$K$2:$K$8</c:f>
              <c:numCache>
                <c:formatCode>General</c:formatCode>
                <c:ptCount val="7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</c:numCache>
            </c:numRef>
          </c:xVal>
          <c:yVal>
            <c:numRef>
              <c:f>Plot!$L$2:$L$8</c:f>
              <c:numCache>
                <c:formatCode>General</c:formatCode>
                <c:ptCount val="7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</c:numCache>
            </c:numRef>
          </c:yVal>
          <c:smooth val="0"/>
        </c:ser>
        <c:ser>
          <c:idx val="6"/>
          <c:order val="6"/>
          <c:spPr>
            <a:ln w="15875">
              <a:solidFill>
                <a:schemeClr val="tx1"/>
              </a:solidFill>
              <a:prstDash val="lgDash"/>
            </a:ln>
          </c:spPr>
          <c:marker>
            <c:symbol val="none"/>
          </c:marker>
          <c:xVal>
            <c:numRef>
              <c:f>Plot!$K$2:$K$8</c:f>
              <c:numCache>
                <c:formatCode>General</c:formatCode>
                <c:ptCount val="7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</c:numCache>
            </c:numRef>
          </c:xVal>
          <c:yVal>
            <c:numRef>
              <c:f>Plot!$K$20:$K$26</c:f>
              <c:numCache>
                <c:formatCode>General</c:formatCode>
                <c:ptCount val="7"/>
                <c:pt idx="0">
                  <c:v>0</c:v>
                </c:pt>
                <c:pt idx="1">
                  <c:v>0.495</c:v>
                </c:pt>
                <c:pt idx="2">
                  <c:v>0.99</c:v>
                </c:pt>
                <c:pt idx="3">
                  <c:v>1.4849999999999999</c:v>
                </c:pt>
                <c:pt idx="4">
                  <c:v>1.98</c:v>
                </c:pt>
                <c:pt idx="5">
                  <c:v>2.4750000000000001</c:v>
                </c:pt>
                <c:pt idx="6">
                  <c:v>2.9699999999999998</c:v>
                </c:pt>
              </c:numCache>
            </c:numRef>
          </c:yVal>
          <c:smooth val="0"/>
        </c:ser>
        <c:ser>
          <c:idx val="7"/>
          <c:order val="7"/>
          <c:spPr>
            <a:ln w="15875">
              <a:solidFill>
                <a:schemeClr val="tx1"/>
              </a:solidFill>
              <a:prstDash val="lgDash"/>
            </a:ln>
          </c:spPr>
          <c:marker>
            <c:symbol val="none"/>
          </c:marker>
          <c:xVal>
            <c:numRef>
              <c:f>Plot!$K$2:$K$8</c:f>
              <c:numCache>
                <c:formatCode>General</c:formatCode>
                <c:ptCount val="7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</c:numCache>
            </c:numRef>
          </c:xVal>
          <c:yVal>
            <c:numRef>
              <c:f>Plot!$L$20:$L$26</c:f>
              <c:numCache>
                <c:formatCode>General</c:formatCode>
                <c:ptCount val="7"/>
                <c:pt idx="0">
                  <c:v>0</c:v>
                </c:pt>
                <c:pt idx="1">
                  <c:v>0.505</c:v>
                </c:pt>
                <c:pt idx="2">
                  <c:v>1.01</c:v>
                </c:pt>
                <c:pt idx="3">
                  <c:v>1.5150000000000001</c:v>
                </c:pt>
                <c:pt idx="4">
                  <c:v>2.02</c:v>
                </c:pt>
                <c:pt idx="5">
                  <c:v>2.5249999999999999</c:v>
                </c:pt>
                <c:pt idx="6">
                  <c:v>3.0300000000000002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697216"/>
        <c:axId val="41297408"/>
      </c:scatterChart>
      <c:valAx>
        <c:axId val="40697216"/>
        <c:scaling>
          <c:orientation val="minMax"/>
          <c:max val="2.8"/>
          <c:min val="1.4"/>
        </c:scaling>
        <c:delete val="0"/>
        <c:axPos val="b"/>
        <c:title>
          <c:tx>
            <c:rich>
              <a:bodyPr/>
              <a:lstStyle/>
              <a:p>
                <a:pPr>
                  <a:defRPr sz="1300"/>
                </a:pPr>
                <a:r>
                  <a:rPr lang="en-US" sz="1300"/>
                  <a:t>Experiment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41297408"/>
        <c:crosses val="autoZero"/>
        <c:crossBetween val="midCat"/>
        <c:majorUnit val="0.2"/>
      </c:valAx>
      <c:valAx>
        <c:axId val="41297408"/>
        <c:scaling>
          <c:orientation val="minMax"/>
          <c:max val="2.8"/>
          <c:min val="1.4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300"/>
                </a:pPr>
                <a:r>
                  <a:rPr lang="en-US" sz="1300"/>
                  <a:t>Predicted from L-L Expansion</a:t>
                </a:r>
              </a:p>
            </c:rich>
          </c:tx>
          <c:layout>
            <c:manualLayout>
              <c:xMode val="edge"/>
              <c:yMode val="edge"/>
              <c:x val="1.092896174863388E-2"/>
              <c:y val="0.18854225721784776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en-US"/>
          </a:p>
        </c:txPr>
        <c:crossAx val="40697216"/>
        <c:crosses val="autoZero"/>
        <c:crossBetween val="midCat"/>
        <c:majorUnit val="0.2"/>
      </c:valAx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6"/>
        <c:delete val="1"/>
      </c:legendEntry>
      <c:legendEntry>
        <c:idx val="7"/>
        <c:delete val="1"/>
      </c:legendEntry>
      <c:layout/>
      <c:overlay val="0"/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100" b="0">
          <a:latin typeface="+mj-lt"/>
          <a:cs typeface="Times New Roman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835451489616428"/>
          <c:y val="2.7551946631671043E-2"/>
          <c:w val="0.7951982317999724"/>
          <c:h val="0.82970855205599303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circle"/>
            <c:size val="5"/>
            <c:spPr>
              <a:noFill/>
              <a:ln w="9525">
                <a:solidFill>
                  <a:schemeClr val="tx1"/>
                </a:solidFill>
              </a:ln>
            </c:spPr>
          </c:marker>
          <c:trendline>
            <c:trendlineType val="linear"/>
            <c:dispRSqr val="1"/>
            <c:dispEq val="1"/>
            <c:trendlineLbl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y = 0.613x + 24.85
R² = 0.9973</a:t>
                    </a:r>
                  </a:p>
                </c:rich>
              </c:tx>
              <c:numFmt formatCode="General" sourceLinked="0"/>
            </c:trendlineLbl>
          </c:trendline>
          <c:xVal>
            <c:numRef>
              <c:f>'a '!$L$3:$L$83</c:f>
              <c:numCache>
                <c:formatCode>General</c:formatCode>
                <c:ptCount val="81"/>
                <c:pt idx="0">
                  <c:v>24.913417052214143</c:v>
                </c:pt>
                <c:pt idx="1">
                  <c:v>41.620523175768696</c:v>
                </c:pt>
                <c:pt idx="2">
                  <c:v>58.329645335389358</c:v>
                </c:pt>
                <c:pt idx="3">
                  <c:v>74.929412577747058</c:v>
                </c:pt>
                <c:pt idx="4">
                  <c:v>91.437623762376248</c:v>
                </c:pt>
                <c:pt idx="5">
                  <c:v>108.02845070422536</c:v>
                </c:pt>
                <c:pt idx="6">
                  <c:v>124.73339183852568</c:v>
                </c:pt>
                <c:pt idx="7">
                  <c:v>141.45007402135232</c:v>
                </c:pt>
                <c:pt idx="8">
                  <c:v>158.18018394648828</c:v>
                </c:pt>
                <c:pt idx="9">
                  <c:v>174.91924109589041</c:v>
                </c:pt>
                <c:pt idx="10">
                  <c:v>191.66030262091328</c:v>
                </c:pt>
                <c:pt idx="11">
                  <c:v>208.42590356618138</c:v>
                </c:pt>
                <c:pt idx="12">
                  <c:v>225.17319672131148</c:v>
                </c:pt>
                <c:pt idx="13">
                  <c:v>241.9276061877294</c:v>
                </c:pt>
                <c:pt idx="14">
                  <c:v>258.69079765777485</c:v>
                </c:pt>
                <c:pt idx="15">
                  <c:v>275.47072934178198</c:v>
                </c:pt>
                <c:pt idx="16">
                  <c:v>292.21123136246786</c:v>
                </c:pt>
                <c:pt idx="17">
                  <c:v>309.34461894953654</c:v>
                </c:pt>
                <c:pt idx="18">
                  <c:v>325.75714449395286</c:v>
                </c:pt>
                <c:pt idx="19">
                  <c:v>342.52827796094346</c:v>
                </c:pt>
                <c:pt idx="20">
                  <c:v>359.27414319989896</c:v>
                </c:pt>
                <c:pt idx="21">
                  <c:v>376.0633157099698</c:v>
                </c:pt>
                <c:pt idx="22">
                  <c:v>392.8230756682143</c:v>
                </c:pt>
                <c:pt idx="23">
                  <c:v>443.13835408366532</c:v>
                </c:pt>
                <c:pt idx="25">
                  <c:v>85.873277457422546</c:v>
                </c:pt>
                <c:pt idx="26">
                  <c:v>102.25683236994219</c:v>
                </c:pt>
                <c:pt idx="27">
                  <c:v>119.55340785027295</c:v>
                </c:pt>
                <c:pt idx="28">
                  <c:v>136.2149265551156</c:v>
                </c:pt>
                <c:pt idx="29">
                  <c:v>152.86874999999998</c:v>
                </c:pt>
                <c:pt idx="30">
                  <c:v>164.06489124372561</c:v>
                </c:pt>
                <c:pt idx="31">
                  <c:v>169.65087837837839</c:v>
                </c:pt>
                <c:pt idx="33">
                  <c:v>91.836894865525679</c:v>
                </c:pt>
                <c:pt idx="34">
                  <c:v>91.627358490566053</c:v>
                </c:pt>
                <c:pt idx="35">
                  <c:v>124.22389000286451</c:v>
                </c:pt>
                <c:pt idx="36">
                  <c:v>124.65113702623907</c:v>
                </c:pt>
                <c:pt idx="37">
                  <c:v>157.41237474541751</c:v>
                </c:pt>
                <c:pt idx="38">
                  <c:v>157.91569613259668</c:v>
                </c:pt>
                <c:pt idx="39">
                  <c:v>174.15824999999998</c:v>
                </c:pt>
                <c:pt idx="40">
                  <c:v>191.38004845222073</c:v>
                </c:pt>
                <c:pt idx="41">
                  <c:v>207.49298501628664</c:v>
                </c:pt>
                <c:pt idx="42">
                  <c:v>208.06313268950919</c:v>
                </c:pt>
                <c:pt idx="43">
                  <c:v>208.28904977375566</c:v>
                </c:pt>
                <c:pt idx="44">
                  <c:v>225.18257142857144</c:v>
                </c:pt>
                <c:pt idx="45">
                  <c:v>325.85449999999997</c:v>
                </c:pt>
                <c:pt idx="47">
                  <c:v>93.027985168282939</c:v>
                </c:pt>
                <c:pt idx="48">
                  <c:v>109.932405121698</c:v>
                </c:pt>
                <c:pt idx="49">
                  <c:v>126.66925951557093</c:v>
                </c:pt>
                <c:pt idx="50">
                  <c:v>143.50379606025493</c:v>
                </c:pt>
                <c:pt idx="51">
                  <c:v>143.53084222737817</c:v>
                </c:pt>
                <c:pt idx="52">
                  <c:v>160.34304150680154</c:v>
                </c:pt>
                <c:pt idx="53">
                  <c:v>126.73567692663735</c:v>
                </c:pt>
                <c:pt idx="54">
                  <c:v>138.74479417879419</c:v>
                </c:pt>
                <c:pt idx="55">
                  <c:v>143.44451456310679</c:v>
                </c:pt>
                <c:pt idx="56">
                  <c:v>184.0191847575058</c:v>
                </c:pt>
                <c:pt idx="58">
                  <c:v>149.09622451965276</c:v>
                </c:pt>
                <c:pt idx="59">
                  <c:v>165.5329543226818</c:v>
                </c:pt>
                <c:pt idx="60">
                  <c:v>182.17019242213846</c:v>
                </c:pt>
                <c:pt idx="61">
                  <c:v>181.92047347740666</c:v>
                </c:pt>
                <c:pt idx="62">
                  <c:v>216.17131810193322</c:v>
                </c:pt>
                <c:pt idx="63">
                  <c:v>283.06368610816543</c:v>
                </c:pt>
                <c:pt idx="64">
                  <c:v>299.85684025184077</c:v>
                </c:pt>
                <c:pt idx="66">
                  <c:v>102.13824127906977</c:v>
                </c:pt>
                <c:pt idx="67">
                  <c:v>88.459058548009367</c:v>
                </c:pt>
                <c:pt idx="68">
                  <c:v>88.036897498474673</c:v>
                </c:pt>
                <c:pt idx="69">
                  <c:v>99.123475685016047</c:v>
                </c:pt>
                <c:pt idx="70">
                  <c:v>121.7725050215208</c:v>
                </c:pt>
                <c:pt idx="71">
                  <c:v>121.50159551836619</c:v>
                </c:pt>
                <c:pt idx="72">
                  <c:v>205.47291139240505</c:v>
                </c:pt>
                <c:pt idx="73">
                  <c:v>306.04121150677986</c:v>
                </c:pt>
                <c:pt idx="75">
                  <c:v>101.37</c:v>
                </c:pt>
                <c:pt idx="76">
                  <c:v>134.92521109770809</c:v>
                </c:pt>
                <c:pt idx="77">
                  <c:v>168.48259307642064</c:v>
                </c:pt>
                <c:pt idx="78">
                  <c:v>201.68072036590013</c:v>
                </c:pt>
                <c:pt idx="79">
                  <c:v>219.38711217492562</c:v>
                </c:pt>
                <c:pt idx="80">
                  <c:v>336.27331103678927</c:v>
                </c:pt>
              </c:numCache>
            </c:numRef>
          </c:xVal>
          <c:yVal>
            <c:numRef>
              <c:f>'a '!$J$3:$J$83</c:f>
              <c:numCache>
                <c:formatCode>General</c:formatCode>
                <c:ptCount val="81"/>
                <c:pt idx="0">
                  <c:v>28.28206620088611</c:v>
                </c:pt>
                <c:pt idx="1">
                  <c:v>44.000796906717831</c:v>
                </c:pt>
                <c:pt idx="2">
                  <c:v>57.114735840905979</c:v>
                </c:pt>
                <c:pt idx="3">
                  <c:v>69.523552752539132</c:v>
                </c:pt>
                <c:pt idx="4">
                  <c:v>81.444904042157248</c:v>
                </c:pt>
                <c:pt idx="5">
                  <c:v>92.805355468921462</c:v>
                </c:pt>
                <c:pt idx="6">
                  <c:v>103.56019913632854</c:v>
                </c:pt>
                <c:pt idx="7">
                  <c:v>114.95177826510769</c:v>
                </c:pt>
                <c:pt idx="8">
                  <c:v>125.0735480343623</c:v>
                </c:pt>
                <c:pt idx="9">
                  <c:v>135.64199917690752</c:v>
                </c:pt>
                <c:pt idx="10">
                  <c:v>143.42510779591089</c:v>
                </c:pt>
                <c:pt idx="11">
                  <c:v>155.13284858108415</c:v>
                </c:pt>
                <c:pt idx="12">
                  <c:v>164.07438259294415</c:v>
                </c:pt>
                <c:pt idx="13">
                  <c:v>173.31415478834958</c:v>
                </c:pt>
                <c:pt idx="14">
                  <c:v>181.47816947037509</c:v>
                </c:pt>
                <c:pt idx="15">
                  <c:v>194.22124005317863</c:v>
                </c:pt>
                <c:pt idx="16">
                  <c:v>203.91499120065606</c:v>
                </c:pt>
                <c:pt idx="17">
                  <c:v>209.47328682850431</c:v>
                </c:pt>
                <c:pt idx="18">
                  <c:v>223.43495003367696</c:v>
                </c:pt>
                <c:pt idx="19">
                  <c:v>235.23809215346054</c:v>
                </c:pt>
                <c:pt idx="20">
                  <c:v>244.01655462701467</c:v>
                </c:pt>
                <c:pt idx="21">
                  <c:v>250.19628234648093</c:v>
                </c:pt>
                <c:pt idx="22">
                  <c:v>262.89047460747651</c:v>
                </c:pt>
                <c:pt idx="23">
                  <c:v>290.40458674063672</c:v>
                </c:pt>
                <c:pt idx="25">
                  <c:v>76.698249530133978</c:v>
                </c:pt>
                <c:pt idx="26">
                  <c:v>87.317291612236303</c:v>
                </c:pt>
                <c:pt idx="27">
                  <c:v>97.763975346444411</c:v>
                </c:pt>
                <c:pt idx="28">
                  <c:v>110.45395356702203</c:v>
                </c:pt>
                <c:pt idx="29">
                  <c:v>119.9971620914428</c:v>
                </c:pt>
                <c:pt idx="30">
                  <c:v>126.91547263256906</c:v>
                </c:pt>
                <c:pt idx="31">
                  <c:v>129.31582659447565</c:v>
                </c:pt>
                <c:pt idx="33">
                  <c:v>77.212288337178094</c:v>
                </c:pt>
                <c:pt idx="34">
                  <c:v>79.702333327752697</c:v>
                </c:pt>
                <c:pt idx="35">
                  <c:v>101.06846663533213</c:v>
                </c:pt>
                <c:pt idx="36">
                  <c:v>101.48739822724873</c:v>
                </c:pt>
                <c:pt idx="37">
                  <c:v>119.19748699902115</c:v>
                </c:pt>
                <c:pt idx="38">
                  <c:v>119.74967033091032</c:v>
                </c:pt>
                <c:pt idx="39">
                  <c:v>130.00444995004338</c:v>
                </c:pt>
                <c:pt idx="40">
                  <c:v>150.07457904141194</c:v>
                </c:pt>
                <c:pt idx="41">
                  <c:v>152.4477465693339</c:v>
                </c:pt>
                <c:pt idx="42">
                  <c:v>150.56714298569591</c:v>
                </c:pt>
                <c:pt idx="43">
                  <c:v>154.40979148640477</c:v>
                </c:pt>
                <c:pt idx="44">
                  <c:v>161.10222651976744</c:v>
                </c:pt>
                <c:pt idx="45">
                  <c:v>229.53732956493414</c:v>
                </c:pt>
                <c:pt idx="47">
                  <c:v>80.832354907157494</c:v>
                </c:pt>
                <c:pt idx="48">
                  <c:v>92.988574688833779</c:v>
                </c:pt>
                <c:pt idx="49">
                  <c:v>103.52913900504051</c:v>
                </c:pt>
                <c:pt idx="50">
                  <c:v>113.58164688513996</c:v>
                </c:pt>
                <c:pt idx="51">
                  <c:v>112.28265578023394</c:v>
                </c:pt>
                <c:pt idx="52">
                  <c:v>123.73932317934857</c:v>
                </c:pt>
                <c:pt idx="53">
                  <c:v>104.36898151835136</c:v>
                </c:pt>
                <c:pt idx="54">
                  <c:v>109.69502326877327</c:v>
                </c:pt>
                <c:pt idx="55">
                  <c:v>114.66478363817347</c:v>
                </c:pt>
                <c:pt idx="56">
                  <c:v>133.83800364774649</c:v>
                </c:pt>
                <c:pt idx="58">
                  <c:v>118.34582181957285</c:v>
                </c:pt>
                <c:pt idx="59">
                  <c:v>130.0731582448374</c:v>
                </c:pt>
                <c:pt idx="60">
                  <c:v>135.56606356445349</c:v>
                </c:pt>
                <c:pt idx="61">
                  <c:v>142.34952031013293</c:v>
                </c:pt>
                <c:pt idx="62">
                  <c:v>157.28629394533539</c:v>
                </c:pt>
                <c:pt idx="63">
                  <c:v>199.77462802952039</c:v>
                </c:pt>
                <c:pt idx="64">
                  <c:v>208.50254270032295</c:v>
                </c:pt>
                <c:pt idx="66">
                  <c:v>86.99196449647674</c:v>
                </c:pt>
                <c:pt idx="67">
                  <c:v>78.525416586865973</c:v>
                </c:pt>
                <c:pt idx="68">
                  <c:v>78.711598586437816</c:v>
                </c:pt>
                <c:pt idx="69">
                  <c:v>84.760462265738582</c:v>
                </c:pt>
                <c:pt idx="70">
                  <c:v>100.07126005892449</c:v>
                </c:pt>
                <c:pt idx="71">
                  <c:v>99.816092441774273</c:v>
                </c:pt>
                <c:pt idx="72">
                  <c:v>152.66559901760533</c:v>
                </c:pt>
                <c:pt idx="73">
                  <c:v>212.96336360980027</c:v>
                </c:pt>
                <c:pt idx="75">
                  <c:v>86.361866733475651</c:v>
                </c:pt>
                <c:pt idx="76">
                  <c:v>110.88929391658668</c:v>
                </c:pt>
                <c:pt idx="77">
                  <c:v>128.16560579819961</c:v>
                </c:pt>
                <c:pt idx="78">
                  <c:v>150.6641484037653</c:v>
                </c:pt>
                <c:pt idx="79">
                  <c:v>159.62872999926464</c:v>
                </c:pt>
                <c:pt idx="80">
                  <c:v>231.641051676199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177920"/>
        <c:axId val="94192384"/>
      </c:scatterChart>
      <c:valAx>
        <c:axId val="941779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f(MW,ρ20) </a:t>
                </a:r>
              </a:p>
            </c:rich>
          </c:tx>
          <c:layout>
            <c:manualLayout>
              <c:xMode val="edge"/>
              <c:yMode val="edge"/>
              <c:x val="0.46481160929264009"/>
              <c:y val="0.9322401776700989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94192384"/>
        <c:crosses val="autoZero"/>
        <c:crossBetween val="midCat"/>
      </c:valAx>
      <c:valAx>
        <c:axId val="9419238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err="1" smtClean="0"/>
                  <a:t>Tc</a:t>
                </a:r>
                <a:r>
                  <a:rPr lang="en-US" dirty="0" smtClean="0"/>
                  <a:t>/Pc</a:t>
                </a:r>
                <a:r>
                  <a:rPr lang="en-US" baseline="30000" dirty="0" smtClean="0"/>
                  <a:t>0.5</a:t>
                </a:r>
                <a:r>
                  <a:rPr lang="en-US" dirty="0" smtClean="0"/>
                  <a:t>  </a:t>
                </a:r>
                <a:r>
                  <a:rPr lang="en-US" dirty="0"/>
                  <a:t>{</a:t>
                </a:r>
                <a:r>
                  <a:rPr lang="en-US" dirty="0" smtClean="0"/>
                  <a:t>K/atm</a:t>
                </a:r>
                <a:r>
                  <a:rPr lang="en-US" baseline="30000" dirty="0" smtClean="0"/>
                  <a:t>0.5</a:t>
                </a:r>
                <a:r>
                  <a:rPr lang="en-US" dirty="0"/>
                  <a:t>}</a:t>
                </a:r>
              </a:p>
            </c:rich>
          </c:tx>
          <c:layout>
            <c:manualLayout>
              <c:xMode val="edge"/>
              <c:yMode val="edge"/>
              <c:x val="0"/>
              <c:y val="0.2279057305336832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94177920"/>
        <c:crosses val="autoZero"/>
        <c:crossBetween val="midCat"/>
      </c:valAx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300" b="0">
          <a:latin typeface="+mj-lt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727061040446869"/>
          <c:y val="2.7551946631671043E-2"/>
          <c:w val="0.79607756078948277"/>
          <c:h val="0.84623168197725285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circle"/>
            <c:size val="5"/>
            <c:spPr>
              <a:noFill/>
              <a:ln>
                <a:solidFill>
                  <a:schemeClr val="tx1"/>
                </a:solidFill>
              </a:ln>
            </c:spPr>
          </c:marker>
          <c:trendline>
            <c:trendlineType val="linear"/>
            <c:dispRSqr val="1"/>
            <c:dispEq val="1"/>
            <c:trendlineLbl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y = 0.577x + 11.12
R² = 0.9984</a:t>
                    </a:r>
                  </a:p>
                </c:rich>
              </c:tx>
              <c:numFmt formatCode="General" sourceLinked="0"/>
            </c:trendlineLbl>
          </c:trendline>
          <c:xVal>
            <c:numRef>
              <c:f>b!$M$3:$M$83</c:f>
              <c:numCache>
                <c:formatCode>General</c:formatCode>
                <c:ptCount val="81"/>
                <c:pt idx="0">
                  <c:v>24.913417052214143</c:v>
                </c:pt>
                <c:pt idx="1">
                  <c:v>41.620523175768696</c:v>
                </c:pt>
                <c:pt idx="2">
                  <c:v>58.329645335389358</c:v>
                </c:pt>
                <c:pt idx="3">
                  <c:v>74.929412577747058</c:v>
                </c:pt>
                <c:pt idx="4">
                  <c:v>91.437623762376248</c:v>
                </c:pt>
                <c:pt idx="5">
                  <c:v>108.02845070422536</c:v>
                </c:pt>
                <c:pt idx="6">
                  <c:v>124.73339183852568</c:v>
                </c:pt>
                <c:pt idx="7">
                  <c:v>141.45007402135232</c:v>
                </c:pt>
                <c:pt idx="8">
                  <c:v>158.18018394648828</c:v>
                </c:pt>
                <c:pt idx="9">
                  <c:v>174.91924109589041</c:v>
                </c:pt>
                <c:pt idx="10">
                  <c:v>191.66030262091328</c:v>
                </c:pt>
                <c:pt idx="11">
                  <c:v>208.42590356618138</c:v>
                </c:pt>
                <c:pt idx="12">
                  <c:v>225.17319672131148</c:v>
                </c:pt>
                <c:pt idx="13">
                  <c:v>241.9276061877294</c:v>
                </c:pt>
                <c:pt idx="14">
                  <c:v>258.69079765777485</c:v>
                </c:pt>
                <c:pt idx="15">
                  <c:v>275.47072934178198</c:v>
                </c:pt>
                <c:pt idx="16">
                  <c:v>292.21123136246786</c:v>
                </c:pt>
                <c:pt idx="17">
                  <c:v>309.34461894953654</c:v>
                </c:pt>
                <c:pt idx="18">
                  <c:v>325.75714449395286</c:v>
                </c:pt>
                <c:pt idx="19">
                  <c:v>342.52827796094346</c:v>
                </c:pt>
                <c:pt idx="20">
                  <c:v>359.27414319989896</c:v>
                </c:pt>
                <c:pt idx="21">
                  <c:v>376.0633157099698</c:v>
                </c:pt>
                <c:pt idx="22">
                  <c:v>392.8230756682143</c:v>
                </c:pt>
                <c:pt idx="23">
                  <c:v>443.13835408366532</c:v>
                </c:pt>
                <c:pt idx="25">
                  <c:v>85.873277457422546</c:v>
                </c:pt>
                <c:pt idx="26">
                  <c:v>102.25683236994219</c:v>
                </c:pt>
                <c:pt idx="27">
                  <c:v>119.55340785027295</c:v>
                </c:pt>
                <c:pt idx="28">
                  <c:v>136.2149265551156</c:v>
                </c:pt>
                <c:pt idx="29">
                  <c:v>152.86874999999998</c:v>
                </c:pt>
                <c:pt idx="30">
                  <c:v>164.06489124372561</c:v>
                </c:pt>
                <c:pt idx="31">
                  <c:v>169.95921228979643</c:v>
                </c:pt>
                <c:pt idx="33">
                  <c:v>91.836894865525679</c:v>
                </c:pt>
                <c:pt idx="34">
                  <c:v>91.627358490566053</c:v>
                </c:pt>
                <c:pt idx="35">
                  <c:v>124.22389000286451</c:v>
                </c:pt>
                <c:pt idx="36">
                  <c:v>124.65113702623907</c:v>
                </c:pt>
                <c:pt idx="37">
                  <c:v>157.41237474541751</c:v>
                </c:pt>
                <c:pt idx="38">
                  <c:v>157.91569613259668</c:v>
                </c:pt>
                <c:pt idx="39">
                  <c:v>174.15824999999998</c:v>
                </c:pt>
                <c:pt idx="40">
                  <c:v>191.38004845222073</c:v>
                </c:pt>
                <c:pt idx="41">
                  <c:v>207.49298501628664</c:v>
                </c:pt>
                <c:pt idx="42">
                  <c:v>208.06313268950919</c:v>
                </c:pt>
                <c:pt idx="43">
                  <c:v>208.28904977375566</c:v>
                </c:pt>
                <c:pt idx="44">
                  <c:v>225.18257142857144</c:v>
                </c:pt>
                <c:pt idx="45">
                  <c:v>325.85449999999997</c:v>
                </c:pt>
                <c:pt idx="47">
                  <c:v>93.027985168282939</c:v>
                </c:pt>
                <c:pt idx="48">
                  <c:v>109.932405121698</c:v>
                </c:pt>
                <c:pt idx="49">
                  <c:v>126.66925951557093</c:v>
                </c:pt>
                <c:pt idx="50">
                  <c:v>143.50379606025493</c:v>
                </c:pt>
                <c:pt idx="51">
                  <c:v>143.53084222737817</c:v>
                </c:pt>
                <c:pt idx="52">
                  <c:v>160.34304150680154</c:v>
                </c:pt>
                <c:pt idx="53">
                  <c:v>126.73567692663735</c:v>
                </c:pt>
                <c:pt idx="54">
                  <c:v>138.74479417879419</c:v>
                </c:pt>
                <c:pt idx="55">
                  <c:v>143.44451456310679</c:v>
                </c:pt>
                <c:pt idx="56">
                  <c:v>184.0191847575058</c:v>
                </c:pt>
                <c:pt idx="58">
                  <c:v>149.09622451965276</c:v>
                </c:pt>
                <c:pt idx="59">
                  <c:v>165.5329543226818</c:v>
                </c:pt>
                <c:pt idx="60">
                  <c:v>182.17019242213846</c:v>
                </c:pt>
                <c:pt idx="61">
                  <c:v>181.92047347740666</c:v>
                </c:pt>
                <c:pt idx="62">
                  <c:v>216.17131810193322</c:v>
                </c:pt>
                <c:pt idx="63">
                  <c:v>283.06368610816543</c:v>
                </c:pt>
                <c:pt idx="64">
                  <c:v>299.85684025184077</c:v>
                </c:pt>
                <c:pt idx="66">
                  <c:v>102.13824127906977</c:v>
                </c:pt>
                <c:pt idx="67">
                  <c:v>88.459058548009367</c:v>
                </c:pt>
                <c:pt idx="68">
                  <c:v>88.036897498474673</c:v>
                </c:pt>
                <c:pt idx="69">
                  <c:v>99.123475685016047</c:v>
                </c:pt>
                <c:pt idx="70">
                  <c:v>121.7725050215208</c:v>
                </c:pt>
                <c:pt idx="71">
                  <c:v>121.50159551836619</c:v>
                </c:pt>
                <c:pt idx="72">
                  <c:v>205.47291139240505</c:v>
                </c:pt>
                <c:pt idx="73">
                  <c:v>306.04121150677986</c:v>
                </c:pt>
                <c:pt idx="75">
                  <c:v>101.37</c:v>
                </c:pt>
                <c:pt idx="76">
                  <c:v>134.92521109770809</c:v>
                </c:pt>
                <c:pt idx="77">
                  <c:v>168.48259307642064</c:v>
                </c:pt>
                <c:pt idx="78">
                  <c:v>201.68072036590013</c:v>
                </c:pt>
                <c:pt idx="79">
                  <c:v>219.38711217492562</c:v>
                </c:pt>
                <c:pt idx="80">
                  <c:v>336.27331103678927</c:v>
                </c:pt>
              </c:numCache>
            </c:numRef>
          </c:xVal>
          <c:yVal>
            <c:numRef>
              <c:f>b!$I$3:$I$83</c:f>
              <c:numCache>
                <c:formatCode>General</c:formatCode>
                <c:ptCount val="81"/>
                <c:pt idx="0">
                  <c:v>21.653188119515573</c:v>
                </c:pt>
                <c:pt idx="1">
                  <c:v>34.21135826990988</c:v>
                </c:pt>
                <c:pt idx="2">
                  <c:v>45.13875691478183</c:v>
                </c:pt>
                <c:pt idx="3">
                  <c:v>55.677265586289586</c:v>
                </c:pt>
                <c:pt idx="4">
                  <c:v>66.081577397731692</c:v>
                </c:pt>
                <c:pt idx="5">
                  <c:v>76.170272841363271</c:v>
                </c:pt>
                <c:pt idx="6">
                  <c:v>85.892003279722417</c:v>
                </c:pt>
                <c:pt idx="7">
                  <c:v>96.25766425533682</c:v>
                </c:pt>
                <c:pt idx="8">
                  <c:v>105.61751517109759</c:v>
                </c:pt>
                <c:pt idx="9">
                  <c:v>115.3889600723687</c:v>
                </c:pt>
                <c:pt idx="10">
                  <c:v>122.90666873446284</c:v>
                </c:pt>
                <c:pt idx="11">
                  <c:v>133.78307570306632</c:v>
                </c:pt>
                <c:pt idx="12">
                  <c:v>142.3166160280465</c:v>
                </c:pt>
                <c:pt idx="13">
                  <c:v>151.09464597286916</c:v>
                </c:pt>
                <c:pt idx="14">
                  <c:v>159.10387955243692</c:v>
                </c:pt>
                <c:pt idx="15">
                  <c:v>171.04121265079226</c:v>
                </c:pt>
                <c:pt idx="16">
                  <c:v>180.39375115160018</c:v>
                </c:pt>
                <c:pt idx="17">
                  <c:v>185.88121206835297</c:v>
                </c:pt>
                <c:pt idx="18">
                  <c:v>199.54868280784223</c:v>
                </c:pt>
                <c:pt idx="19">
                  <c:v>210.89931879137652</c:v>
                </c:pt>
                <c:pt idx="20">
                  <c:v>219.93180143297465</c:v>
                </c:pt>
                <c:pt idx="21">
                  <c:v>226.119019323895</c:v>
                </c:pt>
                <c:pt idx="22">
                  <c:v>239.19394353317313</c:v>
                </c:pt>
                <c:pt idx="23">
                  <c:v>266.65676814961961</c:v>
                </c:pt>
                <c:pt idx="25">
                  <c:v>60.88008643000645</c:v>
                </c:pt>
                <c:pt idx="26">
                  <c:v>69.826610361803787</c:v>
                </c:pt>
                <c:pt idx="27">
                  <c:v>79.049436822602445</c:v>
                </c:pt>
                <c:pt idx="28">
                  <c:v>90.053218693002293</c:v>
                </c:pt>
                <c:pt idx="29">
                  <c:v>99.062402264936011</c:v>
                </c:pt>
                <c:pt idx="30">
                  <c:v>103.73670198492758</c:v>
                </c:pt>
                <c:pt idx="31">
                  <c:v>108.08632549849044</c:v>
                </c:pt>
                <c:pt idx="33">
                  <c:v>62.332019927467393</c:v>
                </c:pt>
                <c:pt idx="34">
                  <c:v>64.442472848520481</c:v>
                </c:pt>
                <c:pt idx="35">
                  <c:v>83.221151823692452</c:v>
                </c:pt>
                <c:pt idx="36">
                  <c:v>83.795243574708223</c:v>
                </c:pt>
                <c:pt idx="37">
                  <c:v>99.416891049166381</c:v>
                </c:pt>
                <c:pt idx="38">
                  <c:v>100.47600701215381</c:v>
                </c:pt>
                <c:pt idx="39">
                  <c:v>109.69341848427673</c:v>
                </c:pt>
                <c:pt idx="40">
                  <c:v>125.074793123316</c:v>
                </c:pt>
                <c:pt idx="41">
                  <c:v>131.00435189312481</c:v>
                </c:pt>
                <c:pt idx="42">
                  <c:v>129.74121983027163</c:v>
                </c:pt>
                <c:pt idx="43">
                  <c:v>133.05253566055447</c:v>
                </c:pt>
                <c:pt idx="44">
                  <c:v>139.39577920282755</c:v>
                </c:pt>
                <c:pt idx="45">
                  <c:v>204.93501347331517</c:v>
                </c:pt>
                <c:pt idx="47">
                  <c:v>64.083447026745731</c:v>
                </c:pt>
                <c:pt idx="48">
                  <c:v>74.88008087765499</c:v>
                </c:pt>
                <c:pt idx="49">
                  <c:v>84.325465674670298</c:v>
                </c:pt>
                <c:pt idx="50">
                  <c:v>93.484278790273066</c:v>
                </c:pt>
                <c:pt idx="51">
                  <c:v>92.214413054576241</c:v>
                </c:pt>
                <c:pt idx="52">
                  <c:v>102.87070499948177</c:v>
                </c:pt>
                <c:pt idx="53">
                  <c:v>85.32390583033613</c:v>
                </c:pt>
                <c:pt idx="54">
                  <c:v>89.024543432440197</c:v>
                </c:pt>
                <c:pt idx="55">
                  <c:v>95.048566050345215</c:v>
                </c:pt>
                <c:pt idx="56">
                  <c:v>110.74921332550825</c:v>
                </c:pt>
                <c:pt idx="58">
                  <c:v>95.883578984281016</c:v>
                </c:pt>
                <c:pt idx="59">
                  <c:v>106.57556165789899</c:v>
                </c:pt>
                <c:pt idx="60">
                  <c:v>112.2051036143563</c:v>
                </c:pt>
                <c:pt idx="61">
                  <c:v>118.68731240216665</c:v>
                </c:pt>
                <c:pt idx="62">
                  <c:v>133.78293153543981</c:v>
                </c:pt>
                <c:pt idx="63">
                  <c:v>171.55603822466972</c:v>
                </c:pt>
                <c:pt idx="64">
                  <c:v>180.88724302034126</c:v>
                </c:pt>
                <c:pt idx="66">
                  <c:v>70.379002486326797</c:v>
                </c:pt>
                <c:pt idx="67">
                  <c:v>63.422270829599739</c:v>
                </c:pt>
                <c:pt idx="68">
                  <c:v>63.597905207231214</c:v>
                </c:pt>
                <c:pt idx="69">
                  <c:v>67.563302019846972</c:v>
                </c:pt>
                <c:pt idx="70">
                  <c:v>82.705421652982778</c:v>
                </c:pt>
                <c:pt idx="71">
                  <c:v>81.613883517197124</c:v>
                </c:pt>
                <c:pt idx="72">
                  <c:v>131.32467543734273</c:v>
                </c:pt>
                <c:pt idx="73">
                  <c:v>188.93008351239357</c:v>
                </c:pt>
                <c:pt idx="75">
                  <c:v>70.531242145920061</c:v>
                </c:pt>
                <c:pt idx="76">
                  <c:v>91.487616444882619</c:v>
                </c:pt>
                <c:pt idx="77">
                  <c:v>108.83835105773252</c:v>
                </c:pt>
                <c:pt idx="78">
                  <c:v>128.4931023017833</c:v>
                </c:pt>
                <c:pt idx="79">
                  <c:v>137.4423542619493</c:v>
                </c:pt>
                <c:pt idx="80">
                  <c:v>206.70911744263776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218112"/>
        <c:axId val="94232576"/>
      </c:scatterChart>
      <c:valAx>
        <c:axId val="942181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algn="ctr" rtl="0">
                  <a:defRPr/>
                </a:pPr>
                <a:r>
                  <a:rPr lang="en-US"/>
                  <a:t>f(MW,ρ20) 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94232576"/>
        <c:crosses val="autoZero"/>
        <c:crossBetween val="midCat"/>
      </c:valAx>
      <c:valAx>
        <c:axId val="9423257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(</a:t>
                </a:r>
                <a:r>
                  <a:rPr lang="en-US" dirty="0" smtClean="0"/>
                  <a:t>Tb*</a:t>
                </a:r>
                <a:r>
                  <a:rPr lang="en-US" dirty="0" err="1" smtClean="0"/>
                  <a:t>Tc</a:t>
                </a:r>
                <a:r>
                  <a:rPr lang="en-US" dirty="0" smtClean="0"/>
                  <a:t>/Pc)</a:t>
                </a:r>
                <a:r>
                  <a:rPr lang="en-US" baseline="30000" dirty="0" smtClean="0"/>
                  <a:t>0.5</a:t>
                </a:r>
                <a:r>
                  <a:rPr lang="en-US" dirty="0" smtClean="0"/>
                  <a:t>  </a:t>
                </a:r>
                <a:r>
                  <a:rPr lang="en-US" dirty="0"/>
                  <a:t>{</a:t>
                </a:r>
                <a:r>
                  <a:rPr lang="en-US" dirty="0" smtClean="0"/>
                  <a:t>K/atm</a:t>
                </a:r>
                <a:r>
                  <a:rPr lang="en-US" baseline="30000" dirty="0" smtClean="0"/>
                  <a:t>0.5</a:t>
                </a:r>
                <a:r>
                  <a:rPr lang="en-US" dirty="0"/>
                  <a:t>}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94218112"/>
        <c:crosses val="autoZero"/>
        <c:crossBetween val="midCat"/>
      </c:valAx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300" b="0">
          <a:latin typeface="+mj-lt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/>
            </a:pPr>
            <a:r>
              <a:rPr lang="en-US"/>
              <a:t>Critical Temperature (K)</a:t>
            </a:r>
          </a:p>
        </c:rich>
      </c:tx>
      <c:layout>
        <c:manualLayout>
          <c:xMode val="edge"/>
          <c:yMode val="edge"/>
          <c:x val="0.25235514915474438"/>
          <c:y val="5.6351873213300568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5358648717297654"/>
          <c:y val="3.882207399234331E-2"/>
          <c:w val="0.78933023997000373"/>
          <c:h val="0.81456609325108242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circle"/>
            <c:size val="5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'Tc and Pc'!$J$3:$J$83</c:f>
              <c:numCache>
                <c:formatCode>General</c:formatCode>
                <c:ptCount val="81"/>
                <c:pt idx="0">
                  <c:v>190.56</c:v>
                </c:pt>
                <c:pt idx="1">
                  <c:v>305.36</c:v>
                </c:pt>
                <c:pt idx="2">
                  <c:v>369.9</c:v>
                </c:pt>
                <c:pt idx="3" formatCode="0.0">
                  <c:v>425.2</c:v>
                </c:pt>
                <c:pt idx="4" formatCode="0.0">
                  <c:v>469.7</c:v>
                </c:pt>
                <c:pt idx="5" formatCode="0.0">
                  <c:v>507.5</c:v>
                </c:pt>
                <c:pt idx="6" formatCode="0.0">
                  <c:v>540.1</c:v>
                </c:pt>
                <c:pt idx="7" formatCode="0.0">
                  <c:v>568.70000000000005</c:v>
                </c:pt>
                <c:pt idx="8" formatCode="0.0">
                  <c:v>594.6</c:v>
                </c:pt>
                <c:pt idx="9" formatCode="0.0">
                  <c:v>618.1</c:v>
                </c:pt>
                <c:pt idx="10" formatCode="0.0">
                  <c:v>638.79999999999995</c:v>
                </c:pt>
                <c:pt idx="11" formatCode="0.0">
                  <c:v>658.2</c:v>
                </c:pt>
                <c:pt idx="12" formatCode="0.0">
                  <c:v>676</c:v>
                </c:pt>
                <c:pt idx="13" formatCode="0.0">
                  <c:v>693</c:v>
                </c:pt>
                <c:pt idx="14">
                  <c:v>707.5</c:v>
                </c:pt>
                <c:pt idx="15" formatCode="0.0">
                  <c:v>722.2</c:v>
                </c:pt>
                <c:pt idx="16">
                  <c:v>736</c:v>
                </c:pt>
                <c:pt idx="17">
                  <c:v>748</c:v>
                </c:pt>
                <c:pt idx="18">
                  <c:v>756</c:v>
                </c:pt>
                <c:pt idx="19">
                  <c:v>768</c:v>
                </c:pt>
                <c:pt idx="20">
                  <c:v>778</c:v>
                </c:pt>
                <c:pt idx="21">
                  <c:v>786</c:v>
                </c:pt>
                <c:pt idx="22">
                  <c:v>790</c:v>
                </c:pt>
                <c:pt idx="23">
                  <c:v>816</c:v>
                </c:pt>
                <c:pt idx="25">
                  <c:v>511.7</c:v>
                </c:pt>
                <c:pt idx="26">
                  <c:v>553.4</c:v>
                </c:pt>
                <c:pt idx="27">
                  <c:v>572.20000000000005</c:v>
                </c:pt>
                <c:pt idx="28">
                  <c:v>598</c:v>
                </c:pt>
                <c:pt idx="29">
                  <c:v>630.79999999999995</c:v>
                </c:pt>
                <c:pt idx="30">
                  <c:v>702</c:v>
                </c:pt>
                <c:pt idx="31">
                  <c:v>650</c:v>
                </c:pt>
                <c:pt idx="33">
                  <c:v>433.71</c:v>
                </c:pt>
                <c:pt idx="34">
                  <c:v>460.4</c:v>
                </c:pt>
                <c:pt idx="35">
                  <c:v>540.70000000000005</c:v>
                </c:pt>
                <c:pt idx="36">
                  <c:v>535.4</c:v>
                </c:pt>
                <c:pt idx="37">
                  <c:v>589.11</c:v>
                </c:pt>
                <c:pt idx="38">
                  <c:v>576.70000000000005</c:v>
                </c:pt>
                <c:pt idx="39">
                  <c:v>612.62</c:v>
                </c:pt>
                <c:pt idx="40">
                  <c:v>672.56</c:v>
                </c:pt>
                <c:pt idx="41">
                  <c:v>643.42999999999938</c:v>
                </c:pt>
                <c:pt idx="42">
                  <c:v>633.20000000000005</c:v>
                </c:pt>
                <c:pt idx="43">
                  <c:v>649.35999999999797</c:v>
                </c:pt>
                <c:pt idx="44">
                  <c:v>653.34999999999798</c:v>
                </c:pt>
                <c:pt idx="45">
                  <c:v>751.64</c:v>
                </c:pt>
                <c:pt idx="47" formatCode="0.0">
                  <c:v>562</c:v>
                </c:pt>
                <c:pt idx="48" formatCode="0.0">
                  <c:v>591.79999999999995</c:v>
                </c:pt>
                <c:pt idx="49">
                  <c:v>617.1</c:v>
                </c:pt>
                <c:pt idx="50">
                  <c:v>638.29999999999995</c:v>
                </c:pt>
                <c:pt idx="51">
                  <c:v>631</c:v>
                </c:pt>
                <c:pt idx="52">
                  <c:v>660.5</c:v>
                </c:pt>
                <c:pt idx="53">
                  <c:v>616.9</c:v>
                </c:pt>
                <c:pt idx="54">
                  <c:v>684.9</c:v>
                </c:pt>
                <c:pt idx="55">
                  <c:v>637.29999999999995</c:v>
                </c:pt>
                <c:pt idx="56">
                  <c:v>773</c:v>
                </c:pt>
                <c:pt idx="58">
                  <c:v>748.3</c:v>
                </c:pt>
                <c:pt idx="59">
                  <c:v>771</c:v>
                </c:pt>
                <c:pt idx="60">
                  <c:v>776</c:v>
                </c:pt>
                <c:pt idx="61">
                  <c:v>775.33999999999946</c:v>
                </c:pt>
                <c:pt idx="62">
                  <c:v>780.95999999999947</c:v>
                </c:pt>
                <c:pt idx="63">
                  <c:v>824.46499999999946</c:v>
                </c:pt>
                <c:pt idx="64">
                  <c:v>849</c:v>
                </c:pt>
                <c:pt idx="66">
                  <c:v>508</c:v>
                </c:pt>
                <c:pt idx="67">
                  <c:v>464.8</c:v>
                </c:pt>
                <c:pt idx="68">
                  <c:v>475</c:v>
                </c:pt>
                <c:pt idx="69">
                  <c:v>560.44999999999948</c:v>
                </c:pt>
                <c:pt idx="70">
                  <c:v>537.29999999999995</c:v>
                </c:pt>
                <c:pt idx="71">
                  <c:v>534</c:v>
                </c:pt>
                <c:pt idx="72">
                  <c:v>657.6</c:v>
                </c:pt>
                <c:pt idx="73">
                  <c:v>748</c:v>
                </c:pt>
                <c:pt idx="75">
                  <c:v>516.20000000000005</c:v>
                </c:pt>
                <c:pt idx="76">
                  <c:v>585</c:v>
                </c:pt>
                <c:pt idx="77">
                  <c:v>619.84999999999798</c:v>
                </c:pt>
                <c:pt idx="78">
                  <c:v>677.19</c:v>
                </c:pt>
                <c:pt idx="79">
                  <c:v>684.11</c:v>
                </c:pt>
                <c:pt idx="80">
                  <c:v>769.79000000000053</c:v>
                </c:pt>
              </c:numCache>
            </c:numRef>
          </c:xVal>
          <c:yVal>
            <c:numRef>
              <c:f>'Tc and Pc'!$I$3:$I$83</c:f>
              <c:numCache>
                <c:formatCode>General</c:formatCode>
                <c:ptCount val="81"/>
                <c:pt idx="0">
                  <c:v>276.41212400610863</c:v>
                </c:pt>
                <c:pt idx="1">
                  <c:v>378.78887483777424</c:v>
                </c:pt>
                <c:pt idx="2">
                  <c:v>422.56371877437124</c:v>
                </c:pt>
                <c:pt idx="3">
                  <c:v>461.556328693588</c:v>
                </c:pt>
                <c:pt idx="4">
                  <c:v>494.91477970603893</c:v>
                </c:pt>
                <c:pt idx="5">
                  <c:v>524.37779875470642</c:v>
                </c:pt>
                <c:pt idx="6">
                  <c:v>551.0443221829205</c:v>
                </c:pt>
                <c:pt idx="7">
                  <c:v>575.67053492631567</c:v>
                </c:pt>
                <c:pt idx="8">
                  <c:v>598.63702705508649</c:v>
                </c:pt>
                <c:pt idx="9">
                  <c:v>619.8983480255215</c:v>
                </c:pt>
                <c:pt idx="10">
                  <c:v>639.93131127957054</c:v>
                </c:pt>
                <c:pt idx="11">
                  <c:v>658.75492316573548</c:v>
                </c:pt>
                <c:pt idx="12">
                  <c:v>676.44502709602648</c:v>
                </c:pt>
                <c:pt idx="13">
                  <c:v>693.32029224941039</c:v>
                </c:pt>
                <c:pt idx="14">
                  <c:v>709.32265858331436</c:v>
                </c:pt>
                <c:pt idx="15">
                  <c:v>724.66430460881952</c:v>
                </c:pt>
                <c:pt idx="16">
                  <c:v>739.83689804960318</c:v>
                </c:pt>
                <c:pt idx="17">
                  <c:v>751.48406951444179</c:v>
                </c:pt>
                <c:pt idx="18">
                  <c:v>764.88910167621952</c:v>
                </c:pt>
                <c:pt idx="19">
                  <c:v>778.80509324834304</c:v>
                </c:pt>
                <c:pt idx="20">
                  <c:v>793.42630103549288</c:v>
                </c:pt>
                <c:pt idx="21">
                  <c:v>802.33104243124649</c:v>
                </c:pt>
                <c:pt idx="22">
                  <c:v>813.92627330975949</c:v>
                </c:pt>
                <c:pt idx="23">
                  <c:v>847.08997408216305</c:v>
                </c:pt>
                <c:pt idx="25">
                  <c:v>524.90458054404394</c:v>
                </c:pt>
                <c:pt idx="26">
                  <c:v>550.26940639217753</c:v>
                </c:pt>
                <c:pt idx="27">
                  <c:v>560.22076764220651</c:v>
                </c:pt>
                <c:pt idx="28">
                  <c:v>578.3818649103797</c:v>
                </c:pt>
                <c:pt idx="29">
                  <c:v>611.00037371383303</c:v>
                </c:pt>
                <c:pt idx="30">
                  <c:v>657.62539797040051</c:v>
                </c:pt>
                <c:pt idx="31">
                  <c:v>632.8071054817068</c:v>
                </c:pt>
                <c:pt idx="33">
                  <c:v>451.87683856012899</c:v>
                </c:pt>
                <c:pt idx="34">
                  <c:v>481.47501361227847</c:v>
                </c:pt>
                <c:pt idx="35">
                  <c:v>544.23192490280758</c:v>
                </c:pt>
                <c:pt idx="36">
                  <c:v>541.43924332404686</c:v>
                </c:pt>
                <c:pt idx="37">
                  <c:v>579.14370576052852</c:v>
                </c:pt>
                <c:pt idx="38">
                  <c:v>573.4073492137976</c:v>
                </c:pt>
                <c:pt idx="39">
                  <c:v>604.91784493003331</c:v>
                </c:pt>
                <c:pt idx="40">
                  <c:v>637.42717481688817</c:v>
                </c:pt>
                <c:pt idx="41">
                  <c:v>639.89509930257759</c:v>
                </c:pt>
                <c:pt idx="42">
                  <c:v>632.8877073430225</c:v>
                </c:pt>
                <c:pt idx="43">
                  <c:v>648.93054124800153</c:v>
                </c:pt>
                <c:pt idx="44">
                  <c:v>650.57223137913854</c:v>
                </c:pt>
                <c:pt idx="45">
                  <c:v>759.98044220004965</c:v>
                </c:pt>
                <c:pt idx="47">
                  <c:v>562.80615981496237</c:v>
                </c:pt>
                <c:pt idx="48">
                  <c:v>586.14174159092988</c:v>
                </c:pt>
                <c:pt idx="49">
                  <c:v>605.14654537527235</c:v>
                </c:pt>
                <c:pt idx="50">
                  <c:v>622.38393896882383</c:v>
                </c:pt>
                <c:pt idx="51">
                  <c:v>612.57256685053289</c:v>
                </c:pt>
                <c:pt idx="52">
                  <c:v>642.86589912965633</c:v>
                </c:pt>
                <c:pt idx="53">
                  <c:v>609.36221344437331</c:v>
                </c:pt>
                <c:pt idx="54">
                  <c:v>653.84775184240539</c:v>
                </c:pt>
                <c:pt idx="55">
                  <c:v>630.35384548114143</c:v>
                </c:pt>
                <c:pt idx="56">
                  <c:v>727.05829079085447</c:v>
                </c:pt>
                <c:pt idx="58">
                  <c:v>701.59198482250042</c:v>
                </c:pt>
                <c:pt idx="59">
                  <c:v>724.5753514446385</c:v>
                </c:pt>
                <c:pt idx="60">
                  <c:v>731.49852552246932</c:v>
                </c:pt>
                <c:pt idx="61">
                  <c:v>741.85798441560246</c:v>
                </c:pt>
                <c:pt idx="62">
                  <c:v>756.08966196410552</c:v>
                </c:pt>
                <c:pt idx="63">
                  <c:v>783.97906722256801</c:v>
                </c:pt>
                <c:pt idx="64">
                  <c:v>818.24299309645346</c:v>
                </c:pt>
                <c:pt idx="66">
                  <c:v>517.13966154116383</c:v>
                </c:pt>
                <c:pt idx="67">
                  <c:v>489.64470251866231</c:v>
                </c:pt>
                <c:pt idx="68">
                  <c:v>501.44097577122869</c:v>
                </c:pt>
                <c:pt idx="69">
                  <c:v>558.08021121022011</c:v>
                </c:pt>
                <c:pt idx="70">
                  <c:v>547.28098395031657</c:v>
                </c:pt>
                <c:pt idx="71">
                  <c:v>532.63866106739351</c:v>
                </c:pt>
                <c:pt idx="72">
                  <c:v>656.3284454310276</c:v>
                </c:pt>
                <c:pt idx="73">
                  <c:v>752.03244379917442</c:v>
                </c:pt>
                <c:pt idx="75">
                  <c:v>536.5148491005549</c:v>
                </c:pt>
                <c:pt idx="76">
                  <c:v>580.56874795258352</c:v>
                </c:pt>
                <c:pt idx="77">
                  <c:v>623.69831152007873</c:v>
                </c:pt>
                <c:pt idx="78">
                  <c:v>666.33481751907345</c:v>
                </c:pt>
                <c:pt idx="79">
                  <c:v>677.15977025634015</c:v>
                </c:pt>
                <c:pt idx="80">
                  <c:v>774.89738464130915</c:v>
                </c:pt>
              </c:numCache>
            </c:numRef>
          </c:yVal>
          <c:smooth val="0"/>
        </c:ser>
        <c:ser>
          <c:idx val="1"/>
          <c:order val="1"/>
          <c:tx>
            <c:v>X = Y</c:v>
          </c:tx>
          <c:spPr>
            <a:ln w="25400">
              <a:solidFill>
                <a:schemeClr val="tx1"/>
              </a:solidFill>
              <a:prstDash val="sysDash"/>
            </a:ln>
          </c:spPr>
          <c:marker>
            <c:symbol val="none"/>
          </c:marker>
          <c:xVal>
            <c:numRef>
              <c:f>'Tc and Pc'!$AB$33:$AB$34</c:f>
              <c:numCache>
                <c:formatCode>General</c:formatCode>
                <c:ptCount val="2"/>
                <c:pt idx="0">
                  <c:v>0</c:v>
                </c:pt>
                <c:pt idx="1">
                  <c:v>1000</c:v>
                </c:pt>
              </c:numCache>
            </c:numRef>
          </c:xVal>
          <c:yVal>
            <c:numRef>
              <c:f>'Tc and Pc'!$AC$33:$AC$34</c:f>
              <c:numCache>
                <c:formatCode>General</c:formatCode>
                <c:ptCount val="2"/>
                <c:pt idx="0">
                  <c:v>0</c:v>
                </c:pt>
                <c:pt idx="1">
                  <c:v>1000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7905024"/>
        <c:axId val="107906944"/>
      </c:scatterChart>
      <c:valAx>
        <c:axId val="107905024"/>
        <c:scaling>
          <c:orientation val="minMax"/>
          <c:max val="1100"/>
          <c:min val="10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Experiment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7906944"/>
        <c:crosses val="autoZero"/>
        <c:crossBetween val="midCat"/>
        <c:majorUnit val="200"/>
      </c:valAx>
      <c:valAx>
        <c:axId val="107906944"/>
        <c:scaling>
          <c:orientation val="minMax"/>
          <c:max val="1100"/>
          <c:min val="1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Predicted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7905024"/>
        <c:crosses val="autoZero"/>
        <c:crossBetween val="midCat"/>
        <c:majorUnit val="200"/>
      </c:val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73659416897212171"/>
          <c:y val="0.6431887256131199"/>
          <c:w val="0.2333158355205599"/>
          <c:h val="7.6679873614524302E-2"/>
        </c:manualLayout>
      </c:layout>
      <c:overlay val="0"/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300" b="0">
          <a:latin typeface="+mj-lt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/>
            </a:pPr>
            <a:r>
              <a:rPr lang="en-US"/>
              <a:t>Critical Pressure (atm)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2235824198952264"/>
          <c:y val="5.1400554097404488E-2"/>
          <c:w val="0.84130053191428911"/>
          <c:h val="0.81062392423499063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circle"/>
            <c:size val="5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'Tc and Pc'!$P$3:$P$83</c:f>
              <c:numCache>
                <c:formatCode>General</c:formatCode>
                <c:ptCount val="81"/>
                <c:pt idx="0">
                  <c:v>45.398470268936592</c:v>
                </c:pt>
                <c:pt idx="1">
                  <c:v>48.161855415741208</c:v>
                </c:pt>
                <c:pt idx="2">
                  <c:v>41.944238835430546</c:v>
                </c:pt>
                <c:pt idx="3" formatCode="0.0">
                  <c:v>37.404391808536886</c:v>
                </c:pt>
                <c:pt idx="4" formatCode="0.0">
                  <c:v>33.259314088329631</c:v>
                </c:pt>
                <c:pt idx="5" formatCode="0.0">
                  <c:v>29.903774981495189</c:v>
                </c:pt>
                <c:pt idx="6" formatCode="0.0">
                  <c:v>27.199605230693312</c:v>
                </c:pt>
                <c:pt idx="7" formatCode="0.0">
                  <c:v>24.475697014556999</c:v>
                </c:pt>
                <c:pt idx="8" formatCode="0.0">
                  <c:v>22.600542807796689</c:v>
                </c:pt>
                <c:pt idx="9" formatCode="0.0">
                  <c:v>20.76486553170491</c:v>
                </c:pt>
                <c:pt idx="10" formatCode="0.0">
                  <c:v>19.837157660991895</c:v>
                </c:pt>
                <c:pt idx="11" formatCode="0.0">
                  <c:v>18.001480384900074</c:v>
                </c:pt>
                <c:pt idx="12" formatCode="0.0">
                  <c:v>16.97508018751542</c:v>
                </c:pt>
                <c:pt idx="13" formatCode="0.0">
                  <c:v>15.988156920799408</c:v>
                </c:pt>
                <c:pt idx="14">
                  <c:v>15.198618307426598</c:v>
                </c:pt>
                <c:pt idx="15">
                  <c:v>13.826794966691352</c:v>
                </c:pt>
                <c:pt idx="16">
                  <c:v>13.027387120651348</c:v>
                </c:pt>
                <c:pt idx="17">
                  <c:v>12.751048605970848</c:v>
                </c:pt>
                <c:pt idx="18">
                  <c:v>11.448309893905749</c:v>
                </c:pt>
                <c:pt idx="19">
                  <c:v>10.658771280532918</c:v>
                </c:pt>
                <c:pt idx="20">
                  <c:v>10.165309647174936</c:v>
                </c:pt>
                <c:pt idx="21">
                  <c:v>9.8692326671601567</c:v>
                </c:pt>
                <c:pt idx="22">
                  <c:v>9.0303478904515089</c:v>
                </c:pt>
                <c:pt idx="23">
                  <c:v>7.8953861337281026</c:v>
                </c:pt>
                <c:pt idx="25">
                  <c:v>44.510239328892176</c:v>
                </c:pt>
                <c:pt idx="26">
                  <c:v>40.167776955341729</c:v>
                </c:pt>
                <c:pt idx="27">
                  <c:v>34.256106587712509</c:v>
                </c:pt>
                <c:pt idx="28">
                  <c:v>29.311621021465591</c:v>
                </c:pt>
                <c:pt idx="29">
                  <c:v>27.633851468048714</c:v>
                </c:pt>
                <c:pt idx="30">
                  <c:v>30.594621268196388</c:v>
                </c:pt>
                <c:pt idx="31">
                  <c:v>25.265235627929762</c:v>
                </c:pt>
                <c:pt idx="33">
                  <c:v>31.551936836910929</c:v>
                </c:pt>
                <c:pt idx="34">
                  <c:v>33.367875647668157</c:v>
                </c:pt>
                <c:pt idx="35">
                  <c:v>28.620774734764289</c:v>
                </c:pt>
                <c:pt idx="36">
                  <c:v>27.831236121391591</c:v>
                </c:pt>
                <c:pt idx="37">
                  <c:v>24.426350851221162</c:v>
                </c:pt>
                <c:pt idx="38">
                  <c:v>23.192696767826302</c:v>
                </c:pt>
                <c:pt idx="39">
                  <c:v>22.205773501110123</c:v>
                </c:pt>
                <c:pt idx="40">
                  <c:v>20.083888477670861</c:v>
                </c:pt>
                <c:pt idx="41">
                  <c:v>17.813964964224201</c:v>
                </c:pt>
                <c:pt idx="42">
                  <c:v>17.685664939550929</c:v>
                </c:pt>
                <c:pt idx="43">
                  <c:v>17.685664939550929</c:v>
                </c:pt>
                <c:pt idx="44">
                  <c:v>16.447076239822206</c:v>
                </c:pt>
                <c:pt idx="45">
                  <c:v>10.722921292869469</c:v>
                </c:pt>
                <c:pt idx="47" formatCode="0.0">
                  <c:v>48.339501603750094</c:v>
                </c:pt>
                <c:pt idx="48" formatCode="0.0">
                  <c:v>40.503330866025422</c:v>
                </c:pt>
                <c:pt idx="49">
                  <c:v>35.529237601776444</c:v>
                </c:pt>
                <c:pt idx="50">
                  <c:v>31.581544534912226</c:v>
                </c:pt>
                <c:pt idx="51">
                  <c:v>31.581544534912226</c:v>
                </c:pt>
                <c:pt idx="52">
                  <c:v>28.492474710091287</c:v>
                </c:pt>
                <c:pt idx="53">
                  <c:v>34.937083641746376</c:v>
                </c:pt>
                <c:pt idx="54">
                  <c:v>38.983469035281985</c:v>
                </c:pt>
                <c:pt idx="55">
                  <c:v>30.890698248211187</c:v>
                </c:pt>
                <c:pt idx="56">
                  <c:v>33.358006415001007</c:v>
                </c:pt>
                <c:pt idx="58">
                  <c:v>39.980261534665289</c:v>
                </c:pt>
                <c:pt idx="59">
                  <c:v>35.134468295090045</c:v>
                </c:pt>
                <c:pt idx="60">
                  <c:v>32.765852454971984</c:v>
                </c:pt>
                <c:pt idx="61">
                  <c:v>29.666913397483327</c:v>
                </c:pt>
                <c:pt idx="62">
                  <c:v>24.653343202565789</c:v>
                </c:pt>
                <c:pt idx="63">
                  <c:v>17.031926967678295</c:v>
                </c:pt>
                <c:pt idx="64">
                  <c:v>16.580310880828822</c:v>
                </c:pt>
                <c:pt idx="66">
                  <c:v>34.101159634838389</c:v>
                </c:pt>
                <c:pt idx="67">
                  <c:v>35.035775968418463</c:v>
                </c:pt>
                <c:pt idx="68">
                  <c:v>36.417468541820874</c:v>
                </c:pt>
                <c:pt idx="69">
                  <c:v>43.720700715519413</c:v>
                </c:pt>
                <c:pt idx="70">
                  <c:v>28.828028620774727</c:v>
                </c:pt>
                <c:pt idx="71">
                  <c:v>28.620774734764289</c:v>
                </c:pt>
                <c:pt idx="72">
                  <c:v>18.554157414261041</c:v>
                </c:pt>
                <c:pt idx="73">
                  <c:v>12.336540833950172</c:v>
                </c:pt>
                <c:pt idx="75">
                  <c:v>35.726622255119665</c:v>
                </c:pt>
                <c:pt idx="76">
                  <c:v>27.831236121391591</c:v>
                </c:pt>
                <c:pt idx="77">
                  <c:v>23.39</c:v>
                </c:pt>
                <c:pt idx="78">
                  <c:v>20.202319269676689</c:v>
                </c:pt>
                <c:pt idx="79">
                  <c:v>18.366641993584889</c:v>
                </c:pt>
                <c:pt idx="80">
                  <c:v>11.043671354552119</c:v>
                </c:pt>
              </c:numCache>
            </c:numRef>
          </c:xVal>
          <c:yVal>
            <c:numRef>
              <c:f>'Tc and Pc'!$O$3:$O$83</c:f>
              <c:numCache>
                <c:formatCode>General</c:formatCode>
                <c:ptCount val="81"/>
                <c:pt idx="0">
                  <c:v>47.487687923067014</c:v>
                </c:pt>
                <c:pt idx="1">
                  <c:v>56.618992200735363</c:v>
                </c:pt>
                <c:pt idx="2">
                  <c:v>48.669870449482055</c:v>
                </c:pt>
                <c:pt idx="3">
                  <c:v>42.578949965260144</c:v>
                </c:pt>
                <c:pt idx="4">
                  <c:v>37.479957034516751</c:v>
                </c:pt>
                <c:pt idx="5">
                  <c:v>33.206230502316544</c:v>
                </c:pt>
                <c:pt idx="6">
                  <c:v>29.633731093858593</c:v>
                </c:pt>
                <c:pt idx="7">
                  <c:v>26.674748133604275</c:v>
                </c:pt>
                <c:pt idx="8">
                  <c:v>24.194384350928491</c:v>
                </c:pt>
                <c:pt idx="9">
                  <c:v>22.069983381732499</c:v>
                </c:pt>
                <c:pt idx="10">
                  <c:v>20.251135896250254</c:v>
                </c:pt>
                <c:pt idx="11">
                  <c:v>18.667699776704929</c:v>
                </c:pt>
                <c:pt idx="12">
                  <c:v>17.28122129053148</c:v>
                </c:pt>
                <c:pt idx="13">
                  <c:v>16.064876627484875</c:v>
                </c:pt>
                <c:pt idx="14">
                  <c:v>14.98414386817405</c:v>
                </c:pt>
                <c:pt idx="15">
                  <c:v>14.022832847594676</c:v>
                </c:pt>
                <c:pt idx="16">
                  <c:v>13.182761131977234</c:v>
                </c:pt>
                <c:pt idx="17">
                  <c:v>12.301809312225076</c:v>
                </c:pt>
                <c:pt idx="18">
                  <c:v>11.628330827342017</c:v>
                </c:pt>
                <c:pt idx="19">
                  <c:v>11.02296952077613</c:v>
                </c:pt>
                <c:pt idx="20">
                  <c:v>10.502577423985457</c:v>
                </c:pt>
                <c:pt idx="21">
                  <c:v>9.8915811161769547</c:v>
                </c:pt>
                <c:pt idx="22">
                  <c:v>9.4075154041738589</c:v>
                </c:pt>
                <c:pt idx="23">
                  <c:v>8.1802457179114469</c:v>
                </c:pt>
                <c:pt idx="25">
                  <c:v>45.956270970489108</c:v>
                </c:pt>
                <c:pt idx="26">
                  <c:v>39.584839600669135</c:v>
                </c:pt>
                <c:pt idx="27">
                  <c:v>32.644791843187058</c:v>
                </c:pt>
                <c:pt idx="28">
                  <c:v>28.546732592382583</c:v>
                </c:pt>
                <c:pt idx="29">
                  <c:v>26.60870552930874</c:v>
                </c:pt>
                <c:pt idx="30">
                  <c:v>27.546110562539653</c:v>
                </c:pt>
                <c:pt idx="31">
                  <c:v>24.167200306210695</c:v>
                </c:pt>
                <c:pt idx="33">
                  <c:v>31.056323149749087</c:v>
                </c:pt>
                <c:pt idx="34">
                  <c:v>35.370056068120839</c:v>
                </c:pt>
                <c:pt idx="35">
                  <c:v>29.084932812290493</c:v>
                </c:pt>
                <c:pt idx="36">
                  <c:v>28.638213705703869</c:v>
                </c:pt>
                <c:pt idx="37">
                  <c:v>22.820705025863319</c:v>
                </c:pt>
                <c:pt idx="38">
                  <c:v>22.257324873747677</c:v>
                </c:pt>
                <c:pt idx="39">
                  <c:v>21.165656709978116</c:v>
                </c:pt>
                <c:pt idx="40">
                  <c:v>20.141585667149531</c:v>
                </c:pt>
                <c:pt idx="41">
                  <c:v>17.747121282968159</c:v>
                </c:pt>
                <c:pt idx="42">
                  <c:v>17.28086292855377</c:v>
                </c:pt>
                <c:pt idx="43">
                  <c:v>18.1350188968492</c:v>
                </c:pt>
                <c:pt idx="44">
                  <c:v>15.98341839670417</c:v>
                </c:pt>
                <c:pt idx="45">
                  <c:v>11.473446804688363</c:v>
                </c:pt>
                <c:pt idx="47">
                  <c:v>47.329883338041192</c:v>
                </c:pt>
                <c:pt idx="48">
                  <c:v>40.452583264991993</c:v>
                </c:pt>
                <c:pt idx="49">
                  <c:v>34.920665219063054</c:v>
                </c:pt>
                <c:pt idx="50">
                  <c:v>30.491429387258027</c:v>
                </c:pt>
                <c:pt idx="51">
                  <c:v>29.528965694377909</c:v>
                </c:pt>
                <c:pt idx="52">
                  <c:v>27.307093249183389</c:v>
                </c:pt>
                <c:pt idx="53">
                  <c:v>35.380732916783366</c:v>
                </c:pt>
                <c:pt idx="54">
                  <c:v>35.464102808373013</c:v>
                </c:pt>
                <c:pt idx="55">
                  <c:v>31.297540450467238</c:v>
                </c:pt>
                <c:pt idx="56">
                  <c:v>27.952542174779033</c:v>
                </c:pt>
                <c:pt idx="58">
                  <c:v>36.498604660302234</c:v>
                </c:pt>
                <c:pt idx="59">
                  <c:v>32.967935660579094</c:v>
                </c:pt>
                <c:pt idx="60">
                  <c:v>28.769099546118852</c:v>
                </c:pt>
                <c:pt idx="61">
                  <c:v>29.656326990910927</c:v>
                </c:pt>
                <c:pt idx="62">
                  <c:v>23.134054505009331</c:v>
                </c:pt>
                <c:pt idx="63">
                  <c:v>15.653263948236621</c:v>
                </c:pt>
                <c:pt idx="64">
                  <c:v>15.410660250888126</c:v>
                </c:pt>
                <c:pt idx="66">
                  <c:v>35.017464185122193</c:v>
                </c:pt>
                <c:pt idx="67">
                  <c:v>38.399656033750404</c:v>
                </c:pt>
                <c:pt idx="68">
                  <c:v>40.537508200700152</c:v>
                </c:pt>
                <c:pt idx="69">
                  <c:v>42.564340979072</c:v>
                </c:pt>
                <c:pt idx="70">
                  <c:v>30.306578486548531</c:v>
                </c:pt>
                <c:pt idx="71">
                  <c:v>28.802831667764927</c:v>
                </c:pt>
                <c:pt idx="72">
                  <c:v>18.978034017110289</c:v>
                </c:pt>
                <c:pt idx="73">
                  <c:v>12.55583998898971</c:v>
                </c:pt>
                <c:pt idx="75">
                  <c:v>38.100482864141036</c:v>
                </c:pt>
                <c:pt idx="76">
                  <c:v>29.186450836552329</c:v>
                </c:pt>
                <c:pt idx="77">
                  <c:v>23.738948746646535</c:v>
                </c:pt>
                <c:pt idx="78">
                  <c:v>20.178776209564976</c:v>
                </c:pt>
                <c:pt idx="79">
                  <c:v>18.097460162088286</c:v>
                </c:pt>
                <c:pt idx="80">
                  <c:v>11.278061300535237</c:v>
                </c:pt>
              </c:numCache>
            </c:numRef>
          </c:yVal>
          <c:smooth val="0"/>
        </c:ser>
        <c:ser>
          <c:idx val="1"/>
          <c:order val="1"/>
          <c:tx>
            <c:v>X = Y</c:v>
          </c:tx>
          <c:spPr>
            <a:ln w="25400">
              <a:solidFill>
                <a:sysClr val="windowText" lastClr="000000"/>
              </a:solidFill>
              <a:prstDash val="sysDash"/>
            </a:ln>
          </c:spPr>
          <c:marker>
            <c:symbol val="none"/>
          </c:marker>
          <c:xVal>
            <c:numRef>
              <c:f>'Tc and Pc'!$AD$33:$AD$34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xVal>
          <c:yVal>
            <c:numRef>
              <c:f>'Tc and Pc'!$AE$33:$AE$34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4106752"/>
        <c:axId val="114108672"/>
      </c:scatterChart>
      <c:valAx>
        <c:axId val="114106752"/>
        <c:scaling>
          <c:orientation val="minMax"/>
          <c:max val="7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Experiment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4108672"/>
        <c:crosses val="autoZero"/>
        <c:crossBetween val="midCat"/>
        <c:majorUnit val="10"/>
      </c:valAx>
      <c:valAx>
        <c:axId val="114108672"/>
        <c:scaling>
          <c:orientation val="minMax"/>
          <c:max val="7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Predicted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4106752"/>
        <c:crosses val="autoZero"/>
        <c:crossBetween val="midCat"/>
      </c:val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75125507685523052"/>
          <c:y val="0.70027929001456424"/>
          <c:w val="0.22943452823114091"/>
          <c:h val="6.9272958090921127E-2"/>
        </c:manualLayout>
      </c:layout>
      <c:overlay val="0"/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300" b="0">
          <a:latin typeface="+mj-lt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217798542608238"/>
          <c:y val="2.8749857354787172E-2"/>
          <c:w val="0.80282229640060543"/>
          <c:h val="0.85188920192315465"/>
        </c:manualLayout>
      </c:layout>
      <c:scatterChart>
        <c:scatterStyle val="lineMarker"/>
        <c:varyColors val="0"/>
        <c:ser>
          <c:idx val="0"/>
          <c:order val="0"/>
          <c:tx>
            <c:v>n-Xylene</c:v>
          </c:tx>
          <c:spPr>
            <a:ln w="28575">
              <a:noFill/>
            </a:ln>
          </c:spPr>
          <c:marker>
            <c:symbol val="diamond"/>
            <c:size val="5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'Different Temp'!$B$38:$B$47</c:f>
              <c:numCache>
                <c:formatCode>0.00</c:formatCode>
                <c:ptCount val="10"/>
                <c:pt idx="0">
                  <c:v>30.130000000000031</c:v>
                </c:pt>
                <c:pt idx="1">
                  <c:v>29.02</c:v>
                </c:pt>
                <c:pt idx="2">
                  <c:v>27.919999999999987</c:v>
                </c:pt>
                <c:pt idx="3">
                  <c:v>26.810000000000031</c:v>
                </c:pt>
                <c:pt idx="4">
                  <c:v>25.71</c:v>
                </c:pt>
                <c:pt idx="5">
                  <c:v>24.610000000000031</c:v>
                </c:pt>
                <c:pt idx="6">
                  <c:v>23.5</c:v>
                </c:pt>
                <c:pt idx="7">
                  <c:v>22.4</c:v>
                </c:pt>
                <c:pt idx="8">
                  <c:v>21.29</c:v>
                </c:pt>
                <c:pt idx="9">
                  <c:v>20.190000000000001</c:v>
                </c:pt>
              </c:numCache>
            </c:numRef>
          </c:xVal>
          <c:yVal>
            <c:numRef>
              <c:f>'Different Temp'!$C$38:$C$47</c:f>
              <c:numCache>
                <c:formatCode>0.00</c:formatCode>
                <c:ptCount val="10"/>
                <c:pt idx="0">
                  <c:v>30.764692663953241</c:v>
                </c:pt>
                <c:pt idx="1">
                  <c:v>29.473837277844027</c:v>
                </c:pt>
                <c:pt idx="2">
                  <c:v>28.175642682772263</c:v>
                </c:pt>
                <c:pt idx="3">
                  <c:v>26.894019815367091</c:v>
                </c:pt>
                <c:pt idx="4">
                  <c:v>25.636397847810333</c:v>
                </c:pt>
                <c:pt idx="5">
                  <c:v>24.400141839910169</c:v>
                </c:pt>
                <c:pt idx="6">
                  <c:v>23.188993694795027</c:v>
                </c:pt>
                <c:pt idx="7">
                  <c:v>22.000945999421173</c:v>
                </c:pt>
                <c:pt idx="8">
                  <c:v>20.836952616779296</c:v>
                </c:pt>
                <c:pt idx="9">
                  <c:v>19.693770123147551</c:v>
                </c:pt>
              </c:numCache>
            </c:numRef>
          </c:yVal>
          <c:smooth val="0"/>
        </c:ser>
        <c:ser>
          <c:idx val="1"/>
          <c:order val="1"/>
          <c:tx>
            <c:v>Ethylbenzene</c:v>
          </c:tx>
          <c:spPr>
            <a:ln w="28575">
              <a:noFill/>
            </a:ln>
          </c:spPr>
          <c:marker>
            <c:symbol val="square"/>
            <c:size val="6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'Different Temp'!$B$51:$B$60</c:f>
              <c:numCache>
                <c:formatCode>0.00</c:formatCode>
                <c:ptCount val="10"/>
                <c:pt idx="0">
                  <c:v>30.39</c:v>
                </c:pt>
                <c:pt idx="1">
                  <c:v>29.29</c:v>
                </c:pt>
                <c:pt idx="2">
                  <c:v>28.2</c:v>
                </c:pt>
                <c:pt idx="3">
                  <c:v>27.1</c:v>
                </c:pt>
                <c:pt idx="4">
                  <c:v>26.01</c:v>
                </c:pt>
                <c:pt idx="5">
                  <c:v>24.919999999999987</c:v>
                </c:pt>
                <c:pt idx="6">
                  <c:v>23.82</c:v>
                </c:pt>
                <c:pt idx="7">
                  <c:v>22.73</c:v>
                </c:pt>
                <c:pt idx="8">
                  <c:v>21.630000000000031</c:v>
                </c:pt>
                <c:pt idx="9">
                  <c:v>20.54</c:v>
                </c:pt>
              </c:numCache>
            </c:numRef>
          </c:xVal>
          <c:yVal>
            <c:numRef>
              <c:f>'Different Temp'!$C$51:$C$60</c:f>
              <c:numCache>
                <c:formatCode>0.00</c:formatCode>
                <c:ptCount val="10"/>
                <c:pt idx="0">
                  <c:v>30.641037447405896</c:v>
                </c:pt>
                <c:pt idx="1">
                  <c:v>29.634659069190931</c:v>
                </c:pt>
                <c:pt idx="2">
                  <c:v>28.297645113822881</c:v>
                </c:pt>
                <c:pt idx="3">
                  <c:v>26.990594541562324</c:v>
                </c:pt>
                <c:pt idx="4">
                  <c:v>25.708975749794682</c:v>
                </c:pt>
                <c:pt idx="5">
                  <c:v>24.448530852747762</c:v>
                </c:pt>
                <c:pt idx="6">
                  <c:v>23.215473527633502</c:v>
                </c:pt>
                <c:pt idx="7">
                  <c:v>22.005982519962576</c:v>
                </c:pt>
                <c:pt idx="8">
                  <c:v>20.819429631961782</c:v>
                </c:pt>
                <c:pt idx="9">
                  <c:v>19.657315458204334</c:v>
                </c:pt>
              </c:numCache>
            </c:numRef>
          </c:yVal>
          <c:smooth val="0"/>
        </c:ser>
        <c:ser>
          <c:idx val="2"/>
          <c:order val="2"/>
          <c:tx>
            <c:v>Methylcyclohexane</c:v>
          </c:tx>
          <c:spPr>
            <a:ln w="28575">
              <a:noFill/>
            </a:ln>
          </c:spPr>
          <c:marker>
            <c:symbol val="triangle"/>
            <c:size val="6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'Different Temp'!$B$64:$B$72</c:f>
              <c:numCache>
                <c:formatCode>0.00</c:formatCode>
                <c:ptCount val="9"/>
                <c:pt idx="0">
                  <c:v>23.85</c:v>
                </c:pt>
                <c:pt idx="1">
                  <c:v>22.690999999999999</c:v>
                </c:pt>
                <c:pt idx="2">
                  <c:v>21.635999999999999</c:v>
                </c:pt>
                <c:pt idx="3">
                  <c:v>20.59</c:v>
                </c:pt>
                <c:pt idx="4">
                  <c:v>19.564999999999987</c:v>
                </c:pt>
                <c:pt idx="5">
                  <c:v>18.556000000000001</c:v>
                </c:pt>
                <c:pt idx="6">
                  <c:v>17.564</c:v>
                </c:pt>
                <c:pt idx="7">
                  <c:v>16.587999999999987</c:v>
                </c:pt>
                <c:pt idx="8">
                  <c:v>15.629999999999999</c:v>
                </c:pt>
              </c:numCache>
            </c:numRef>
          </c:xVal>
          <c:yVal>
            <c:numRef>
              <c:f>'Different Temp'!$C$64:$C$72</c:f>
              <c:numCache>
                <c:formatCode>0.00</c:formatCode>
                <c:ptCount val="9"/>
                <c:pt idx="0">
                  <c:v>24.189973346231444</c:v>
                </c:pt>
                <c:pt idx="1">
                  <c:v>22.929085850560895</c:v>
                </c:pt>
                <c:pt idx="2">
                  <c:v>21.715873881856435</c:v>
                </c:pt>
                <c:pt idx="3">
                  <c:v>20.527847830529211</c:v>
                </c:pt>
                <c:pt idx="4">
                  <c:v>19.367940732683536</c:v>
                </c:pt>
                <c:pt idx="5">
                  <c:v>18.237555681241354</c:v>
                </c:pt>
                <c:pt idx="6">
                  <c:v>17.128174869136288</c:v>
                </c:pt>
                <c:pt idx="7">
                  <c:v>16.049102922859671</c:v>
                </c:pt>
                <c:pt idx="8">
                  <c:v>14.996946000536122</c:v>
                </c:pt>
              </c:numCache>
            </c:numRef>
          </c:yVal>
          <c:smooth val="0"/>
        </c:ser>
        <c:ser>
          <c:idx val="3"/>
          <c:order val="3"/>
          <c:tx>
            <c:v>Cyclopentane</c:v>
          </c:tx>
          <c:spPr>
            <a:ln w="28575">
              <a:noFill/>
            </a:ln>
          </c:spPr>
          <c:marker>
            <c:symbol val="star"/>
            <c:size val="5"/>
            <c:spPr>
              <a:noFill/>
              <a:ln>
                <a:solidFill>
                  <a:schemeClr val="tx1"/>
                </a:solidFill>
              </a:ln>
            </c:spPr>
          </c:marker>
          <c:xVal>
            <c:numRef>
              <c:f>'Different Temp'!$H$38:$H$43</c:f>
              <c:numCache>
                <c:formatCode>0.00</c:formatCode>
                <c:ptCount val="6"/>
                <c:pt idx="0">
                  <c:v>24.8</c:v>
                </c:pt>
                <c:pt idx="1">
                  <c:v>23.34</c:v>
                </c:pt>
                <c:pt idx="2">
                  <c:v>22.610000000000031</c:v>
                </c:pt>
                <c:pt idx="3">
                  <c:v>21.14</c:v>
                </c:pt>
                <c:pt idx="4">
                  <c:v>19.68</c:v>
                </c:pt>
                <c:pt idx="5">
                  <c:v>18.22</c:v>
                </c:pt>
              </c:numCache>
            </c:numRef>
          </c:xVal>
          <c:yVal>
            <c:numRef>
              <c:f>'Different Temp'!$I$38:$I$43</c:f>
              <c:numCache>
                <c:formatCode>0.00</c:formatCode>
                <c:ptCount val="6"/>
                <c:pt idx="0">
                  <c:v>25.018117019429578</c:v>
                </c:pt>
                <c:pt idx="1">
                  <c:v>24.307311345854231</c:v>
                </c:pt>
                <c:pt idx="2">
                  <c:v>22.918674223858204</c:v>
                </c:pt>
                <c:pt idx="3">
                  <c:v>21.40928944169108</c:v>
                </c:pt>
                <c:pt idx="4">
                  <c:v>19.954577692334727</c:v>
                </c:pt>
                <c:pt idx="5">
                  <c:v>18.565635938832589</c:v>
                </c:pt>
              </c:numCache>
            </c:numRef>
          </c:yVal>
          <c:smooth val="0"/>
        </c:ser>
        <c:ser>
          <c:idx val="5"/>
          <c:order val="4"/>
          <c:tx>
            <c:v>n-Hexane</c:v>
          </c:tx>
          <c:spPr>
            <a:ln w="28575">
              <a:noFill/>
            </a:ln>
          </c:spPr>
          <c:marker>
            <c:symbol val="circle"/>
            <c:size val="6"/>
            <c:spPr>
              <a:noFill/>
              <a:ln>
                <a:solidFill>
                  <a:sysClr val="windowText" lastClr="000000"/>
                </a:solidFill>
              </a:ln>
            </c:spPr>
          </c:marker>
          <c:dPt>
            <c:idx val="0"/>
            <c:marker>
              <c:symbol val="none"/>
            </c:marker>
            <c:bubble3D val="0"/>
          </c:dPt>
          <c:dPt>
            <c:idx val="14"/>
            <c:marker>
              <c:symbol val="none"/>
            </c:marker>
            <c:bubble3D val="0"/>
          </c:dPt>
          <c:dPt>
            <c:idx val="15"/>
            <c:marker>
              <c:symbol val="none"/>
            </c:marker>
            <c:bubble3D val="0"/>
          </c:dPt>
          <c:xVal>
            <c:numRef>
              <c:f>'Different Temp'!$H$55:$H$70</c:f>
              <c:numCache>
                <c:formatCode>0.00</c:formatCode>
                <c:ptCount val="16"/>
                <c:pt idx="0">
                  <c:v>31.419999999999987</c:v>
                </c:pt>
                <c:pt idx="1">
                  <c:v>31.03</c:v>
                </c:pt>
                <c:pt idx="2">
                  <c:v>30.150000000000031</c:v>
                </c:pt>
                <c:pt idx="3">
                  <c:v>29.06</c:v>
                </c:pt>
                <c:pt idx="4">
                  <c:v>27.32</c:v>
                </c:pt>
                <c:pt idx="5">
                  <c:v>23.66</c:v>
                </c:pt>
                <c:pt idx="6">
                  <c:v>20.7</c:v>
                </c:pt>
                <c:pt idx="7">
                  <c:v>19.2</c:v>
                </c:pt>
                <c:pt idx="8">
                  <c:v>18.399999999999999</c:v>
                </c:pt>
                <c:pt idx="9">
                  <c:v>16.279999999999987</c:v>
                </c:pt>
                <c:pt idx="10">
                  <c:v>12.34</c:v>
                </c:pt>
                <c:pt idx="11">
                  <c:v>9.08</c:v>
                </c:pt>
                <c:pt idx="12">
                  <c:v>7.64</c:v>
                </c:pt>
                <c:pt idx="13">
                  <c:v>3.77</c:v>
                </c:pt>
                <c:pt idx="14">
                  <c:v>1.25</c:v>
                </c:pt>
                <c:pt idx="15">
                  <c:v>0.4</c:v>
                </c:pt>
              </c:numCache>
            </c:numRef>
          </c:xVal>
          <c:yVal>
            <c:numRef>
              <c:f>'Different Temp'!$I$55:$I$70</c:f>
              <c:numCache>
                <c:formatCode>0.00</c:formatCode>
                <c:ptCount val="16"/>
                <c:pt idx="0">
                  <c:v>32.901313355726714</c:v>
                </c:pt>
                <c:pt idx="1">
                  <c:v>32.463814365169107</c:v>
                </c:pt>
                <c:pt idx="2">
                  <c:v>31.469466537040184</c:v>
                </c:pt>
                <c:pt idx="3">
                  <c:v>30.241878707400673</c:v>
                </c:pt>
                <c:pt idx="4">
                  <c:v>28.286578181949125</c:v>
                </c:pt>
                <c:pt idx="5">
                  <c:v>24.201226483702712</c:v>
                </c:pt>
                <c:pt idx="6">
                  <c:v>20.968058387635889</c:v>
                </c:pt>
                <c:pt idx="7">
                  <c:v>19.348537831517458</c:v>
                </c:pt>
                <c:pt idx="8">
                  <c:v>18.507099521604207</c:v>
                </c:pt>
                <c:pt idx="9">
                  <c:v>16.263528191067152</c:v>
                </c:pt>
                <c:pt idx="10">
                  <c:v>12.210614278261374</c:v>
                </c:pt>
                <c:pt idx="11">
                  <c:v>8.9547803795859355</c:v>
                </c:pt>
                <c:pt idx="12">
                  <c:v>7.5439563769958049</c:v>
                </c:pt>
                <c:pt idx="13">
                  <c:v>3.8504888877400387</c:v>
                </c:pt>
                <c:pt idx="14">
                  <c:v>2.7002302012120909</c:v>
                </c:pt>
                <c:pt idx="15">
                  <c:v>0.77499229556355442</c:v>
                </c:pt>
              </c:numCache>
            </c:numRef>
          </c:yVal>
          <c:smooth val="0"/>
        </c:ser>
        <c:ser>
          <c:idx val="6"/>
          <c:order val="5"/>
          <c:spPr>
            <a:ln w="25400">
              <a:solidFill>
                <a:schemeClr val="tx1"/>
              </a:solidFill>
              <a:prstDash val="sysDash"/>
            </a:ln>
          </c:spPr>
          <c:marker>
            <c:symbol val="none"/>
          </c:marker>
          <c:xVal>
            <c:numRef>
              <c:f>'Different Temp'!$V$38:$V$42</c:f>
              <c:numCache>
                <c:formatCode>General</c:formatCode>
                <c:ptCount val="5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</c:numCache>
            </c:numRef>
          </c:xVal>
          <c:yVal>
            <c:numRef>
              <c:f>'Different Temp'!$W$38:$W$42</c:f>
              <c:numCache>
                <c:formatCode>General</c:formatCode>
                <c:ptCount val="5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9147648"/>
        <c:axId val="109149568"/>
      </c:scatterChart>
      <c:valAx>
        <c:axId val="109147648"/>
        <c:scaling>
          <c:orientation val="minMax"/>
          <c:max val="4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Experiment</a:t>
                </a:r>
              </a:p>
            </c:rich>
          </c:tx>
          <c:layout>
            <c:manualLayout>
              <c:xMode val="edge"/>
              <c:yMode val="edge"/>
              <c:x val="0.37987934939529588"/>
              <c:y val="0.93163043478260865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crossAx val="109149568"/>
        <c:crosses val="autoZero"/>
        <c:crossBetween val="midCat"/>
        <c:majorUnit val="10"/>
      </c:valAx>
      <c:valAx>
        <c:axId val="109149568"/>
        <c:scaling>
          <c:orientation val="minMax"/>
          <c:max val="4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Predicted</a:t>
                </a:r>
              </a:p>
            </c:rich>
          </c:tx>
          <c:layout>
            <c:manualLayout>
              <c:xMode val="edge"/>
              <c:yMode val="edge"/>
              <c:x val="0"/>
              <c:y val="0.33808199246833276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crossAx val="109147648"/>
        <c:crosses val="autoZero"/>
        <c:crossBetween val="midCat"/>
        <c:majorUnit val="10"/>
      </c:valAx>
    </c:plotArea>
    <c:legend>
      <c:legendPos val="r"/>
      <c:legendEntry>
        <c:idx val="5"/>
        <c:delete val="1"/>
      </c:legendEntry>
      <c:layout>
        <c:manualLayout>
          <c:xMode val="edge"/>
          <c:yMode val="edge"/>
          <c:x val="0.12299948023963182"/>
          <c:y val="1.0413100536346E-4"/>
          <c:w val="0.39807144198603633"/>
          <c:h val="0.47753639103717377"/>
        </c:manualLayout>
      </c:layout>
      <c:overlay val="0"/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300" b="0">
          <a:latin typeface="+mj-lt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0.75158</cdr:x>
      <cdr:y>0.16438</cdr:y>
    </cdr:from>
    <cdr:to>
      <cdr:x>0.79975</cdr:x>
      <cdr:y>0.24208</cdr:y>
    </cdr:to>
    <cdr:cxnSp macro="">
      <cdr:nvCxnSpPr>
        <cdr:cNvPr id="2" name="Straight Arrow Connector 1"/>
        <cdr:cNvCxnSpPr/>
      </cdr:nvCxnSpPr>
      <cdr:spPr>
        <a:xfrm xmlns:a="http://schemas.openxmlformats.org/drawingml/2006/main">
          <a:off x="3400425" y="571500"/>
          <a:ext cx="217947" cy="270126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headEnd type="arrow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0.79661</cdr:x>
      <cdr:y>0.20408</cdr:y>
    </cdr:from>
    <cdr:to>
      <cdr:x>0.99127</cdr:x>
      <cdr:y>0.35163</cdr:y>
    </cdr:to>
    <cdr:sp macro="" textlink="">
      <cdr:nvSpPr>
        <cdr:cNvPr id="5" name="Text Box 4"/>
        <cdr:cNvSpPr txBox="1"/>
      </cdr:nvSpPr>
      <cdr:spPr>
        <a:xfrm xmlns:a="http://schemas.openxmlformats.org/drawingml/2006/main">
          <a:off x="3581400" y="762000"/>
          <a:ext cx="875148" cy="5509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300" u="sng" dirty="0">
              <a:latin typeface="+mj-lt"/>
              <a:cs typeface="Times New Roman" pitchFamily="18" charset="0"/>
            </a:rPr>
            <a:t>+</a:t>
          </a:r>
          <a:r>
            <a:rPr lang="en-US" sz="1300" u="none" dirty="0">
              <a:latin typeface="+mj-lt"/>
              <a:cs typeface="Times New Roman" pitchFamily="18" charset="0"/>
            </a:rPr>
            <a:t> 4 % Deviation 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0.79025</cdr:x>
      <cdr:y>0.14986</cdr:y>
    </cdr:from>
    <cdr:to>
      <cdr:x>0.83051</cdr:x>
      <cdr:y>0.22071</cdr:y>
    </cdr:to>
    <cdr:cxnSp macro="">
      <cdr:nvCxnSpPr>
        <cdr:cNvPr id="2" name="Straight Arrow Connector 1"/>
        <cdr:cNvCxnSpPr/>
      </cdr:nvCxnSpPr>
      <cdr:spPr>
        <a:xfrm xmlns:a="http://schemas.openxmlformats.org/drawingml/2006/main">
          <a:off x="3552825" y="523875"/>
          <a:ext cx="180975" cy="24765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headEnd type="arrow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0.82203</cdr:x>
      <cdr:y>0.19346</cdr:y>
    </cdr:from>
    <cdr:to>
      <cdr:x>1</cdr:x>
      <cdr:y>0.33243</cdr:y>
    </cdr:to>
    <cdr:sp macro="" textlink="">
      <cdr:nvSpPr>
        <cdr:cNvPr id="4" name="Text Box 3"/>
        <cdr:cNvSpPr txBox="1"/>
      </cdr:nvSpPr>
      <cdr:spPr>
        <a:xfrm xmlns:a="http://schemas.openxmlformats.org/drawingml/2006/main">
          <a:off x="3695700" y="676275"/>
          <a:ext cx="800100" cy="485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u="sng">
              <a:latin typeface="Times New Roman" pitchFamily="18" charset="0"/>
              <a:cs typeface="Times New Roman" pitchFamily="18" charset="0"/>
            </a:rPr>
            <a:t>+</a:t>
          </a:r>
          <a:r>
            <a:rPr lang="en-US" sz="1200">
              <a:latin typeface="Times New Roman" pitchFamily="18" charset="0"/>
              <a:cs typeface="Times New Roman" pitchFamily="18" charset="0"/>
            </a:rPr>
            <a:t> 2.5 %</a:t>
          </a:r>
          <a:r>
            <a:rPr lang="en-US" sz="1200" baseline="0">
              <a:latin typeface="Times New Roman" pitchFamily="18" charset="0"/>
              <a:cs typeface="Times New Roman" pitchFamily="18" charset="0"/>
            </a:rPr>
            <a:t> Deviation</a:t>
          </a:r>
          <a:endParaRPr lang="en-US" sz="120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0.18735</cdr:x>
      <cdr:y>0.77168</cdr:y>
    </cdr:from>
    <cdr:to>
      <cdr:x>0.21898</cdr:x>
      <cdr:y>0.8237</cdr:y>
    </cdr:to>
    <cdr:cxnSp macro="">
      <cdr:nvCxnSpPr>
        <cdr:cNvPr id="2" name="Straight Arrow Connector 1"/>
        <cdr:cNvCxnSpPr/>
      </cdr:nvCxnSpPr>
      <cdr:spPr>
        <a:xfrm xmlns:a="http://schemas.openxmlformats.org/drawingml/2006/main">
          <a:off x="733425" y="2543175"/>
          <a:ext cx="123825" cy="17145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headEnd type="arrow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0.22658</cdr:x>
      <cdr:y>0.78</cdr:y>
    </cdr:from>
    <cdr:to>
      <cdr:x>0.55505</cdr:x>
      <cdr:y>0.85225</cdr:y>
    </cdr:to>
    <cdr:sp macro="" textlink="">
      <cdr:nvSpPr>
        <cdr:cNvPr id="3" name="Text Box 2"/>
        <cdr:cNvSpPr txBox="1"/>
      </cdr:nvSpPr>
      <cdr:spPr>
        <a:xfrm xmlns:a="http://schemas.openxmlformats.org/drawingml/2006/main">
          <a:off x="990600" y="2971800"/>
          <a:ext cx="1436063" cy="2752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300" u="sng" dirty="0">
              <a:latin typeface="Times New Roman" pitchFamily="18" charset="0"/>
              <a:cs typeface="Times New Roman" pitchFamily="18" charset="0"/>
            </a:rPr>
            <a:t>+</a:t>
          </a:r>
          <a:r>
            <a:rPr lang="en-US" sz="1300" dirty="0">
              <a:latin typeface="Times New Roman" pitchFamily="18" charset="0"/>
              <a:cs typeface="Times New Roman" pitchFamily="18" charset="0"/>
            </a:rPr>
            <a:t> 2 % Deviation</a:t>
          </a:r>
        </a:p>
      </cdr:txBody>
    </cdr:sp>
  </cdr:relSizeAnchor>
  <cdr:relSizeAnchor xmlns:cdr="http://schemas.openxmlformats.org/drawingml/2006/chartDrawing">
    <cdr:from>
      <cdr:x>0.84915</cdr:x>
      <cdr:y>0.53757</cdr:y>
    </cdr:from>
    <cdr:to>
      <cdr:x>0.96837</cdr:x>
      <cdr:y>0.61272</cdr:y>
    </cdr:to>
    <cdr:sp macro="" textlink="">
      <cdr:nvSpPr>
        <cdr:cNvPr id="4" name="Text Box 3"/>
        <cdr:cNvSpPr txBox="1"/>
      </cdr:nvSpPr>
      <cdr:spPr>
        <a:xfrm xmlns:a="http://schemas.openxmlformats.org/drawingml/2006/main">
          <a:off x="3324224" y="1771650"/>
          <a:ext cx="466725" cy="24765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en-US" sz="1100">
              <a:latin typeface="Times New Roman" pitchFamily="18" charset="0"/>
              <a:cs typeface="Times New Roman" pitchFamily="18" charset="0"/>
            </a:rPr>
            <a:t>X=Y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0.20386</cdr:x>
      <cdr:y>0.7544</cdr:y>
    </cdr:from>
    <cdr:to>
      <cdr:x>0.23967</cdr:x>
      <cdr:y>0.80107</cdr:y>
    </cdr:to>
    <cdr:cxnSp macro="">
      <cdr:nvCxnSpPr>
        <cdr:cNvPr id="2" name="Straight Arrow Connector 1"/>
        <cdr:cNvCxnSpPr/>
      </cdr:nvCxnSpPr>
      <cdr:spPr>
        <a:xfrm xmlns:a="http://schemas.openxmlformats.org/drawingml/2006/main">
          <a:off x="819412" y="2414397"/>
          <a:ext cx="143951" cy="14935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headEnd type="arrow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0.23327</cdr:x>
      <cdr:y>0.76786</cdr:y>
    </cdr:from>
    <cdr:to>
      <cdr:x>0.63548</cdr:x>
      <cdr:y>0.88452</cdr:y>
    </cdr:to>
    <cdr:sp macro="" textlink="">
      <cdr:nvSpPr>
        <cdr:cNvPr id="3" name="Text Box 2"/>
        <cdr:cNvSpPr txBox="1"/>
      </cdr:nvSpPr>
      <cdr:spPr>
        <a:xfrm xmlns:a="http://schemas.openxmlformats.org/drawingml/2006/main">
          <a:off x="937648" y="2457450"/>
          <a:ext cx="1616679" cy="373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u="sng">
              <a:latin typeface="Times New Roman" pitchFamily="18" charset="0"/>
              <a:cs typeface="Times New Roman" pitchFamily="18" charset="0"/>
            </a:rPr>
            <a:t>+</a:t>
          </a:r>
          <a:r>
            <a:rPr lang="en-US" sz="1100">
              <a:latin typeface="Times New Roman" pitchFamily="18" charset="0"/>
              <a:cs typeface="Times New Roman" pitchFamily="18" charset="0"/>
            </a:rPr>
            <a:t> 1 % Deviation</a:t>
          </a:r>
        </a:p>
      </cdr:txBody>
    </cdr:sp>
  </cdr:relSizeAnchor>
  <cdr:relSizeAnchor xmlns:cdr="http://schemas.openxmlformats.org/drawingml/2006/chartDrawing">
    <cdr:from>
      <cdr:x>0.86019</cdr:x>
      <cdr:y>0.45833</cdr:y>
    </cdr:from>
    <cdr:to>
      <cdr:x>0.98815</cdr:x>
      <cdr:y>0.53274</cdr:y>
    </cdr:to>
    <cdr:sp macro="" textlink="">
      <cdr:nvSpPr>
        <cdr:cNvPr id="4" name="Text Box 3"/>
        <cdr:cNvSpPr txBox="1"/>
      </cdr:nvSpPr>
      <cdr:spPr>
        <a:xfrm xmlns:a="http://schemas.openxmlformats.org/drawingml/2006/main">
          <a:off x="3457575" y="1466850"/>
          <a:ext cx="514349" cy="23812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en-US" sz="1100">
              <a:latin typeface="Times New Roman" pitchFamily="18" charset="0"/>
              <a:cs typeface="Times New Roman" pitchFamily="18" charset="0"/>
            </a:rPr>
            <a:t>X=Y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1A5DB-F3A9-471B-8A24-FE93D866A480}" type="datetimeFigureOut">
              <a:rPr lang="en-US" smtClean="0"/>
              <a:pPr/>
              <a:t>4/30/2013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86B1B-D23B-4EE5-AB3B-9C93AF0DBE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42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30A5-700C-4C77-B322-B501A0EB7D8C}" type="datetime1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3DAF-EB80-43B9-9937-010E484E6A7D}" type="datetime1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687C6-8F71-4B30-AA30-1F32BFDF9FA1}" type="datetime1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85104-01DA-4B45-BCE0-CFB0A1E33F40}" type="datetime1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DF943-684D-4FF3-BF21-F59B187858B3}" type="datetime1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A7F11-C31B-4CD9-8E82-6DE0ED164605}" type="datetime1">
              <a:rPr lang="en-US" smtClean="0"/>
              <a:pPr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4BD61-D879-4EB3-8E2D-37C57718754C}" type="datetime1">
              <a:rPr lang="en-US" smtClean="0"/>
              <a:pPr/>
              <a:t>4/30/2013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AAD0B-4E0F-412D-9F21-BF71F7DC887A}" type="datetime1">
              <a:rPr lang="en-US" smtClean="0"/>
              <a:pPr/>
              <a:t>4/30/2013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5454-4B2B-440F-8FE5-0BB02C6CACF7}" type="datetime1">
              <a:rPr lang="en-US" smtClean="0"/>
              <a:pPr/>
              <a:t>4/30/2013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1851-21EA-44EA-A96F-7D50BC7430A3}" type="datetime1">
              <a:rPr lang="en-US" smtClean="0"/>
              <a:pPr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5C72-333B-4535-86CB-AABB70E82DB5}" type="datetime1">
              <a:rPr lang="en-US" smtClean="0"/>
              <a:pPr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3086B-1827-47C8-8C43-38382C85141F}" type="datetime1">
              <a:rPr lang="en-US" smtClean="0"/>
              <a:pPr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chart" Target="../charts/chart5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0.bin"/><Relationship Id="rId4" Type="http://schemas.openxmlformats.org/officeDocument/2006/relationships/chart" Target="../charts/chart6.xml"/><Relationship Id="rId9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7" Type="http://schemas.openxmlformats.org/officeDocument/2006/relationships/chart" Target="../charts/chart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4.wmf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image" Target="../media/image4.png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" y="457200"/>
            <a:ext cx="8610600" cy="1752600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rgbClr val="0070C0"/>
                </a:solidFill>
              </a:rPr>
              <a:t>Property Scaling Relations for Nonpolar Hydrocarbons</a:t>
            </a:r>
            <a:endParaRPr lang="en-US" sz="3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" y="2133600"/>
            <a:ext cx="8915400" cy="2590800"/>
          </a:xfrm>
        </p:spPr>
        <p:txBody>
          <a:bodyPr>
            <a:noAutofit/>
          </a:bodyPr>
          <a:lstStyle/>
          <a:p>
            <a:r>
              <a:rPr lang="en-US" sz="2800" u="sng" dirty="0" err="1" smtClean="0">
                <a:solidFill>
                  <a:schemeClr val="tx1"/>
                </a:solidFill>
                <a:cs typeface="Arial" pitchFamily="34" charset="0"/>
              </a:rPr>
              <a:t>Sai</a:t>
            </a:r>
            <a:r>
              <a:rPr lang="en-US" sz="2800" u="sng" dirty="0" smtClean="0">
                <a:solidFill>
                  <a:schemeClr val="tx1"/>
                </a:solidFill>
                <a:cs typeface="Arial" pitchFamily="34" charset="0"/>
              </a:rPr>
              <a:t> R. Panuganti</a:t>
            </a:r>
            <a:r>
              <a:rPr lang="en-US" sz="2800" u="sng" baseline="30000" dirty="0" smtClean="0">
                <a:solidFill>
                  <a:schemeClr val="tx1"/>
                </a:solidFill>
                <a:cs typeface="Arial" pitchFamily="34" charset="0"/>
              </a:rPr>
              <a:t>1</a:t>
            </a:r>
            <a:r>
              <a:rPr lang="en-US" sz="2800" dirty="0" smtClean="0">
                <a:solidFill>
                  <a:schemeClr val="tx1"/>
                </a:solidFill>
                <a:cs typeface="Arial" pitchFamily="34" charset="0"/>
              </a:rPr>
              <a:t>, Francisco M. Vargas</a:t>
            </a:r>
            <a:r>
              <a:rPr lang="en-US" sz="2800" baseline="30000" dirty="0" smtClean="0">
                <a:solidFill>
                  <a:schemeClr val="tx1"/>
                </a:solidFill>
                <a:cs typeface="Arial" pitchFamily="34" charset="0"/>
              </a:rPr>
              <a:t>1, 2</a:t>
            </a:r>
            <a:r>
              <a:rPr lang="en-US" sz="2800" dirty="0" smtClean="0">
                <a:solidFill>
                  <a:schemeClr val="tx1"/>
                </a:solidFill>
                <a:cs typeface="Arial" pitchFamily="34" charset="0"/>
              </a:rPr>
              <a:t>, </a:t>
            </a:r>
          </a:p>
          <a:p>
            <a:r>
              <a:rPr lang="en-US" sz="2800" dirty="0" smtClean="0">
                <a:solidFill>
                  <a:schemeClr val="tx1"/>
                </a:solidFill>
                <a:cs typeface="Arial" pitchFamily="34" charset="0"/>
              </a:rPr>
              <a:t>Walter G. Chapman</a:t>
            </a:r>
            <a:r>
              <a:rPr lang="en-US" sz="2800" baseline="30000" dirty="0" smtClean="0">
                <a:solidFill>
                  <a:schemeClr val="tx1"/>
                </a:solidFill>
                <a:cs typeface="Arial" pitchFamily="34" charset="0"/>
              </a:rPr>
              <a:t>1</a:t>
            </a:r>
          </a:p>
          <a:p>
            <a:endParaRPr lang="en-US" sz="1300" u="sng" baseline="30000" dirty="0" smtClean="0">
              <a:solidFill>
                <a:schemeClr val="tx1"/>
              </a:solidFill>
              <a:cs typeface="Arial" pitchFamily="34" charset="0"/>
            </a:endParaRPr>
          </a:p>
          <a:p>
            <a:r>
              <a:rPr lang="en-US" sz="2400" baseline="30000" dirty="0" smtClean="0">
                <a:solidFill>
                  <a:schemeClr val="tx1"/>
                </a:solidFill>
              </a:rPr>
              <a:t>1</a:t>
            </a:r>
            <a:r>
              <a:rPr lang="en-US" sz="2400" dirty="0" smtClean="0">
                <a:solidFill>
                  <a:schemeClr val="tx1"/>
                </a:solidFill>
              </a:rPr>
              <a:t> Chemical and </a:t>
            </a:r>
            <a:r>
              <a:rPr lang="en-US" sz="2400" dirty="0" err="1" smtClean="0">
                <a:solidFill>
                  <a:schemeClr val="tx1"/>
                </a:solidFill>
              </a:rPr>
              <a:t>Biomolecular</a:t>
            </a:r>
            <a:r>
              <a:rPr lang="en-US" sz="2400" dirty="0" smtClean="0">
                <a:solidFill>
                  <a:schemeClr val="tx1"/>
                </a:solidFill>
              </a:rPr>
              <a:t> Engineering Department, Rice University, Houston, USA</a:t>
            </a:r>
          </a:p>
          <a:p>
            <a:r>
              <a:rPr lang="en-US" sz="2400" baseline="30000" dirty="0" smtClean="0">
                <a:solidFill>
                  <a:schemeClr val="tx1"/>
                </a:solidFill>
                <a:cs typeface="Arial" pitchFamily="34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cs typeface="Arial" pitchFamily="34" charset="0"/>
              </a:rPr>
              <a:t> Department </a:t>
            </a:r>
            <a:r>
              <a:rPr lang="en-US" sz="2400" dirty="0">
                <a:solidFill>
                  <a:schemeClr val="tx1"/>
                </a:solidFill>
                <a:cs typeface="Arial" pitchFamily="34" charset="0"/>
              </a:rPr>
              <a:t>of Chemical Engineering, The Petroleum Institute, </a:t>
            </a:r>
            <a:endParaRPr lang="en-US" sz="2400" dirty="0" smtClean="0">
              <a:solidFill>
                <a:schemeClr val="tx1"/>
              </a:solidFill>
              <a:cs typeface="Arial" pitchFamily="34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cs typeface="Arial" pitchFamily="34" charset="0"/>
              </a:rPr>
              <a:t>Abu </a:t>
            </a:r>
            <a:r>
              <a:rPr lang="en-US" sz="2400" dirty="0">
                <a:solidFill>
                  <a:schemeClr val="tx1"/>
                </a:solidFill>
                <a:cs typeface="Arial" pitchFamily="34" charset="0"/>
              </a:rPr>
              <a:t>Dhabi, UAE</a:t>
            </a:r>
            <a:endParaRPr lang="en-US" sz="240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Slide Number Placeholder 4"/>
          <p:cNvSpPr txBox="1">
            <a:spLocks/>
          </p:cNvSpPr>
          <p:nvPr/>
        </p:nvSpPr>
        <p:spPr>
          <a:xfrm>
            <a:off x="6574971" y="5883275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/>
              <a:t>February, 2013</a:t>
            </a:r>
            <a:endParaRPr kumimoji="0" lang="en-US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pic>
        <p:nvPicPr>
          <p:cNvPr id="9" name="Picture 2" descr="http://upload.wikimedia.org/wikipedia/en/3/3a/The_Petroleum_Institute_University_and_Research_Cen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018314"/>
            <a:ext cx="1859008" cy="1230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staff.rice.edu/uploadedImages/Staff/Public_Affairs/University_Relations/Centennial%20Celebration%20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762" y="5029200"/>
            <a:ext cx="1898073" cy="1228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657"/>
            <a:ext cx="8229600" cy="65314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Critical Temperature and Pressure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44994801"/>
              </p:ext>
            </p:extLst>
          </p:nvPr>
        </p:nvGraphicFramePr>
        <p:xfrm>
          <a:off x="152400" y="838200"/>
          <a:ext cx="43434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080225688"/>
              </p:ext>
            </p:extLst>
          </p:nvPr>
        </p:nvGraphicFramePr>
        <p:xfrm>
          <a:off x="4724400" y="838200"/>
          <a:ext cx="432435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4526123"/>
              </p:ext>
            </p:extLst>
          </p:nvPr>
        </p:nvGraphicFramePr>
        <p:xfrm>
          <a:off x="990600" y="4800600"/>
          <a:ext cx="2971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5" name="Equation" r:id="rId5" imgW="2082800" imgH="444500" progId="Equation.3">
                  <p:embed/>
                </p:oleObj>
              </mc:Choice>
              <mc:Fallback>
                <p:oleObj name="Equation" r:id="rId5" imgW="2082800" imgH="4445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800600"/>
                        <a:ext cx="2971800" cy="6858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8537348"/>
              </p:ext>
            </p:extLst>
          </p:nvPr>
        </p:nvGraphicFramePr>
        <p:xfrm>
          <a:off x="5334000" y="4724400"/>
          <a:ext cx="3276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6" name="Equation" r:id="rId7" imgW="2425700" imgH="520700" progId="Equation.3">
                  <p:embed/>
                </p:oleObj>
              </mc:Choice>
              <mc:Fallback>
                <p:oleObj name="Equation" r:id="rId7" imgW="2425700" imgH="520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724400"/>
                        <a:ext cx="3276600" cy="7620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31"/>
          <p:cNvSpPr>
            <a:spLocks noChangeArrowheads="1"/>
          </p:cNvSpPr>
          <p:nvPr/>
        </p:nvSpPr>
        <p:spPr bwMode="auto">
          <a:xfrm>
            <a:off x="0" y="60198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Panuganti SR, Vargas </a:t>
            </a:r>
            <a:r>
              <a:rPr lang="en-US" sz="1200" dirty="0"/>
              <a:t>FM, Chapman WG; </a:t>
            </a:r>
            <a:r>
              <a:rPr lang="en-US" sz="1200" dirty="0" smtClean="0"/>
              <a:t>Industrial and Engineering Chemistry Research, 2013; Accepted</a:t>
            </a:r>
            <a:endParaRPr lang="en-US" sz="1200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255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Predicting Critical Properties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331474406"/>
              </p:ext>
            </p:extLst>
          </p:nvPr>
        </p:nvGraphicFramePr>
        <p:xfrm>
          <a:off x="152400" y="838200"/>
          <a:ext cx="42672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856949477"/>
              </p:ext>
            </p:extLst>
          </p:nvPr>
        </p:nvGraphicFramePr>
        <p:xfrm>
          <a:off x="4648200" y="838200"/>
          <a:ext cx="4399769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152400" y="4343400"/>
            <a:ext cx="426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Average absolute </a:t>
            </a:r>
            <a:r>
              <a:rPr lang="en-US" sz="2400" dirty="0" smtClean="0"/>
              <a:t>deviation</a:t>
            </a:r>
          </a:p>
          <a:p>
            <a:pPr algn="ctr"/>
            <a:r>
              <a:rPr lang="en-US" sz="2400" dirty="0" smtClean="0"/>
              <a:t> </a:t>
            </a:r>
            <a:r>
              <a:rPr lang="en-US" sz="2400" dirty="0"/>
              <a:t>is 2.2 </a:t>
            </a:r>
            <a:r>
              <a:rPr lang="en-US" sz="2400" dirty="0" smtClean="0"/>
              <a:t>%</a:t>
            </a:r>
          </a:p>
        </p:txBody>
      </p:sp>
      <p:sp>
        <p:nvSpPr>
          <p:cNvPr id="8" name="Rectangle 7"/>
          <p:cNvSpPr/>
          <p:nvPr/>
        </p:nvSpPr>
        <p:spPr>
          <a:xfrm>
            <a:off x="4648200" y="4343400"/>
            <a:ext cx="441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Average absolute </a:t>
            </a:r>
            <a:r>
              <a:rPr lang="en-US" sz="2400" dirty="0" smtClean="0"/>
              <a:t>deviation</a:t>
            </a:r>
          </a:p>
          <a:p>
            <a:pPr algn="ctr"/>
            <a:r>
              <a:rPr lang="en-US" sz="2400" dirty="0" smtClean="0"/>
              <a:t> </a:t>
            </a:r>
            <a:r>
              <a:rPr lang="en-US" sz="2400" dirty="0"/>
              <a:t>is 4.5 </a:t>
            </a:r>
            <a:r>
              <a:rPr lang="en-US" sz="2400" dirty="0" smtClean="0"/>
              <a:t>%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52400" y="5257800"/>
            <a:ext cx="8915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 typeface="Arial" pitchFamily="34" charset="0"/>
              <a:buChar char="•"/>
            </a:pPr>
            <a:r>
              <a:rPr lang="en-US" sz="2400" dirty="0"/>
              <a:t>Data shown is for 80 different nonpolar </a:t>
            </a:r>
          </a:p>
          <a:p>
            <a:pPr algn="ctr"/>
            <a:r>
              <a:rPr lang="en-US" sz="2400" dirty="0"/>
              <a:t>hydrocarbons belonging to different homologues </a:t>
            </a:r>
            <a:r>
              <a:rPr lang="en-US" sz="2400" dirty="0" smtClean="0"/>
              <a:t>series. The applicability to mixtures is limited to </a:t>
            </a:r>
            <a:r>
              <a:rPr lang="en-US" sz="2400" dirty="0"/>
              <a:t>nonpolar </a:t>
            </a:r>
            <a:r>
              <a:rPr lang="en-US" sz="2400" dirty="0" smtClean="0"/>
              <a:t>hydrocarbons composed </a:t>
            </a:r>
            <a:r>
              <a:rPr lang="en-US" sz="2400" dirty="0"/>
              <a:t>of similar sized molecules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4694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Surface Tension from Hole Theory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1000542"/>
            <a:ext cx="8839200" cy="5886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400" dirty="0"/>
              <a:t>Volume of hole = Volume of liquid - Volume of solid 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400" dirty="0"/>
              <a:t>Heat of fusion = Energy required for the formation of all the holes</a:t>
            </a:r>
          </a:p>
          <a:p>
            <a:pPr>
              <a:spcBef>
                <a:spcPct val="50000"/>
              </a:spcBef>
              <a:buFont typeface="Wingdings" pitchFamily="2" charset="2"/>
              <a:buChar char="²"/>
            </a:pPr>
            <a:endParaRPr lang="en-US" sz="2400" dirty="0"/>
          </a:p>
          <a:p>
            <a:pPr>
              <a:spcBef>
                <a:spcPct val="50000"/>
              </a:spcBef>
              <a:buFont typeface="Wingdings" pitchFamily="2" charset="2"/>
              <a:buChar char="²"/>
            </a:pPr>
            <a:endParaRPr lang="en-US" sz="2000" dirty="0"/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400" dirty="0"/>
              <a:t>Solving the Schrodinger wave equation for a hole in a </a:t>
            </a:r>
            <a:r>
              <a:rPr lang="en-US" sz="2400" dirty="0" smtClean="0"/>
              <a:t>liquid,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v"/>
            </a:pPr>
            <a:endParaRPr lang="en-US" sz="2400" dirty="0" smtClean="0"/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v"/>
            </a:pPr>
            <a:endParaRPr lang="en-US" sz="700" dirty="0"/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400" dirty="0" smtClean="0"/>
              <a:t>Using the correlation of </a:t>
            </a:r>
            <a:r>
              <a:rPr lang="en-US" sz="2400" i="1" dirty="0" smtClean="0"/>
              <a:t>a</a:t>
            </a:r>
            <a:r>
              <a:rPr lang="en-US" sz="2400" dirty="0" smtClean="0"/>
              <a:t>/</a:t>
            </a:r>
            <a:r>
              <a:rPr lang="en-US" sz="2400" i="1" dirty="0" smtClean="0"/>
              <a:t>v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from the previous section, at a given temperature we have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v"/>
            </a:pPr>
            <a:endParaRPr lang="en-US" sz="2400" dirty="0"/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400" dirty="0" smtClean="0"/>
              <a:t>For example at 20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 we have</a:t>
            </a:r>
          </a:p>
          <a:p>
            <a:pPr marL="342900" indent="-342900">
              <a:spcBef>
                <a:spcPct val="50000"/>
              </a:spcBef>
              <a:buFont typeface="Wingdings" pitchFamily="2" charset="2"/>
              <a:buChar char="v"/>
            </a:pPr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3268109"/>
              </p:ext>
            </p:extLst>
          </p:nvPr>
        </p:nvGraphicFramePr>
        <p:xfrm>
          <a:off x="1485900" y="2104936"/>
          <a:ext cx="6172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6" name="Equation" r:id="rId3" imgW="4013200" imgH="508000" progId="Equation.3">
                  <p:embed/>
                </p:oleObj>
              </mc:Choice>
              <mc:Fallback>
                <p:oleObj name="Equation" r:id="rId3" imgW="4013200" imgH="5080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900" y="2104936"/>
                        <a:ext cx="61722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5388024"/>
              </p:ext>
            </p:extLst>
          </p:nvPr>
        </p:nvGraphicFramePr>
        <p:xfrm>
          <a:off x="4572000" y="5867400"/>
          <a:ext cx="2438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7" name="Equation" r:id="rId5" imgW="1612800" imgH="228600" progId="Equation.3">
                  <p:embed/>
                </p:oleObj>
              </mc:Choice>
              <mc:Fallback>
                <p:oleObj name="Equation" r:id="rId5" imgW="16128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867400"/>
                        <a:ext cx="2438400" cy="3810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0196765"/>
              </p:ext>
            </p:extLst>
          </p:nvPr>
        </p:nvGraphicFramePr>
        <p:xfrm>
          <a:off x="3581400" y="5083237"/>
          <a:ext cx="1981200" cy="380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8" name="Equation" r:id="rId7" imgW="1015920" imgH="215640" progId="Equation.3">
                  <p:embed/>
                </p:oleObj>
              </mc:Choice>
              <mc:Fallback>
                <p:oleObj name="Equation" r:id="rId7" imgW="101592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083237"/>
                        <a:ext cx="1981200" cy="380422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FF0000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306809"/>
              </p:ext>
            </p:extLst>
          </p:nvPr>
        </p:nvGraphicFramePr>
        <p:xfrm>
          <a:off x="6858000" y="4800600"/>
          <a:ext cx="1752600" cy="5769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9" name="Equation" r:id="rId9" imgW="1612800" imgH="533160" progId="Equation.3">
                  <p:embed/>
                </p:oleObj>
              </mc:Choice>
              <mc:Fallback>
                <p:oleObj name="Equation" r:id="rId9" imgW="1612800" imgH="5331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4800600"/>
                        <a:ext cx="1752600" cy="57694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3155634"/>
              </p:ext>
            </p:extLst>
          </p:nvPr>
        </p:nvGraphicFramePr>
        <p:xfrm>
          <a:off x="3619500" y="3607636"/>
          <a:ext cx="19050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30" name="Equation" r:id="rId11" imgW="1333500" imgH="457200" progId="Equation.3">
                  <p:embed/>
                </p:oleObj>
              </mc:Choice>
              <mc:Fallback>
                <p:oleObj name="Equation" r:id="rId11" imgW="1333500" imgH="457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0" y="3607636"/>
                        <a:ext cx="190500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019800" y="4898571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where, </a:t>
            </a:r>
            <a:endParaRPr lang="en-US" dirty="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6200" y="6553200"/>
            <a:ext cx="4038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200" dirty="0">
                <a:latin typeface="+mj-lt"/>
              </a:rPr>
              <a:t>Furth R; Proc. Phys. Soc., 1940; 52:768-769</a:t>
            </a:r>
          </a:p>
        </p:txBody>
      </p:sp>
      <p:sp>
        <p:nvSpPr>
          <p:cNvPr id="14" name="TextBox 12"/>
          <p:cNvSpPr txBox="1">
            <a:spLocks noChangeArrowheads="1"/>
          </p:cNvSpPr>
          <p:nvPr/>
        </p:nvSpPr>
        <p:spPr bwMode="auto">
          <a:xfrm>
            <a:off x="4495800" y="6539299"/>
            <a:ext cx="4572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200" dirty="0" err="1">
                <a:latin typeface="+mj-lt"/>
              </a:rPr>
              <a:t>Auluck</a:t>
            </a:r>
            <a:r>
              <a:rPr lang="en-US" sz="1200" dirty="0">
                <a:latin typeface="+mj-lt"/>
              </a:rPr>
              <a:t> FC, </a:t>
            </a:r>
            <a:r>
              <a:rPr lang="en-US" sz="1200" dirty="0" err="1">
                <a:latin typeface="+mj-lt"/>
              </a:rPr>
              <a:t>Rai</a:t>
            </a:r>
            <a:r>
              <a:rPr lang="en-US" sz="1200" dirty="0">
                <a:latin typeface="+mj-lt"/>
              </a:rPr>
              <a:t> RN; Journal of Chemical Physics, 1944; 12:321-322</a:t>
            </a:r>
          </a:p>
        </p:txBody>
      </p:sp>
    </p:spTree>
    <p:extLst>
      <p:ext uri="{BB962C8B-B14F-4D97-AF65-F5344CB8AC3E}">
        <p14:creationId xmlns:p14="http://schemas.microsoft.com/office/powerpoint/2010/main" val="189145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Predicted Surface Tension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08714" y="5815203"/>
            <a:ext cx="45758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Average </a:t>
            </a:r>
            <a:r>
              <a:rPr lang="en-US" sz="2400" dirty="0"/>
              <a:t>absolute deviation is 1.8 %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174171" y="719078"/>
            <a:ext cx="88392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01638" indent="-40163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400" dirty="0">
                <a:latin typeface="+mj-lt"/>
              </a:rPr>
              <a:t>The practical application of equation </a:t>
            </a:r>
            <a:r>
              <a:rPr lang="en-US" sz="2400" dirty="0" smtClean="0">
                <a:latin typeface="+mj-lt"/>
              </a:rPr>
              <a:t>can </a:t>
            </a:r>
            <a:r>
              <a:rPr lang="en-US" sz="2400" dirty="0">
                <a:latin typeface="+mj-lt"/>
              </a:rPr>
              <a:t>improved further by incorporating the temperature variation of surface </a:t>
            </a:r>
            <a:r>
              <a:rPr lang="en-US" sz="2400" dirty="0" smtClean="0">
                <a:latin typeface="+mj-lt"/>
              </a:rPr>
              <a:t>tension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²"/>
            </a:pPr>
            <a:endParaRPr lang="en-US" sz="2000" dirty="0">
              <a:latin typeface="+mj-lt"/>
            </a:endParaRPr>
          </a:p>
          <a:p>
            <a:pPr marL="342900" indent="-342900"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en-GB" sz="2400" dirty="0" smtClean="0">
                <a:latin typeface="+mj-lt"/>
              </a:rPr>
              <a:t>With reference </a:t>
            </a:r>
            <a:r>
              <a:rPr lang="en-GB" sz="2400" dirty="0">
                <a:latin typeface="+mj-lt"/>
              </a:rPr>
              <a:t>temperature </a:t>
            </a:r>
            <a:r>
              <a:rPr lang="en-GB" sz="2400" dirty="0" smtClean="0">
                <a:latin typeface="+mj-lt"/>
              </a:rPr>
              <a:t>as </a:t>
            </a:r>
            <a:r>
              <a:rPr lang="en-GB" sz="2400" dirty="0">
                <a:latin typeface="+mj-lt"/>
              </a:rPr>
              <a:t>20°C, surface tension at any other temperature can be calculated </a:t>
            </a:r>
            <a:r>
              <a:rPr lang="en-GB" sz="2400" dirty="0" smtClean="0">
                <a:latin typeface="+mj-lt"/>
              </a:rPr>
              <a:t>as</a:t>
            </a:r>
            <a:endParaRPr lang="en-US" sz="2400" dirty="0" smtClean="0">
              <a:latin typeface="+mj-lt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²"/>
            </a:pPr>
            <a:endParaRPr lang="en-US" sz="24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220112"/>
              </p:ext>
            </p:extLst>
          </p:nvPr>
        </p:nvGraphicFramePr>
        <p:xfrm>
          <a:off x="3733800" y="1600200"/>
          <a:ext cx="1841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9" name="Equation" r:id="rId3" imgW="1104900" imgH="228600" progId="Equation.3">
                  <p:embed/>
                </p:oleObj>
              </mc:Choice>
              <mc:Fallback>
                <p:oleObj name="Equation" r:id="rId3" imgW="11049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600200"/>
                        <a:ext cx="1841500" cy="381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7874216"/>
              </p:ext>
            </p:extLst>
          </p:nvPr>
        </p:nvGraphicFramePr>
        <p:xfrm>
          <a:off x="4876800" y="2819400"/>
          <a:ext cx="3962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0" name="Equation" r:id="rId5" imgW="2908300" imgH="482600" progId="Equation.3">
                  <p:embed/>
                </p:oleObj>
              </mc:Choice>
              <mc:Fallback>
                <p:oleObj name="Equation" r:id="rId5" imgW="2908300" imgH="482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819400"/>
                        <a:ext cx="3962400" cy="685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4441371" y="3733800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200" dirty="0">
                <a:latin typeface="+mj-lt"/>
              </a:rPr>
              <a:t>The parameter of critical temperature can be eliminated using </a:t>
            </a:r>
            <a:r>
              <a:rPr lang="en-GB" sz="2200" dirty="0" smtClean="0">
                <a:latin typeface="+mj-lt"/>
              </a:rPr>
              <a:t>the equation obtained </a:t>
            </a:r>
            <a:r>
              <a:rPr lang="en-GB" sz="2200" dirty="0">
                <a:latin typeface="+mj-lt"/>
              </a:rPr>
              <a:t>in the critical properties section. </a:t>
            </a:r>
            <a:endParaRPr lang="en-US" sz="2200" dirty="0">
              <a:latin typeface="+mj-lt"/>
            </a:endParaRPr>
          </a:p>
        </p:txBody>
      </p:sp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3586633865"/>
              </p:ext>
            </p:extLst>
          </p:nvPr>
        </p:nvGraphicFramePr>
        <p:xfrm>
          <a:off x="174171" y="3048000"/>
          <a:ext cx="4169229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68807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Conclusion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187970"/>
              </p:ext>
            </p:extLst>
          </p:nvPr>
        </p:nvGraphicFramePr>
        <p:xfrm>
          <a:off x="342900" y="838200"/>
          <a:ext cx="8458200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1066800"/>
                <a:gridCol w="838200"/>
                <a:gridCol w="1447800"/>
                <a:gridCol w="1447800"/>
                <a:gridCol w="1066800"/>
              </a:tblGrid>
              <a:tr h="380945">
                <a:tc>
                  <a:txBody>
                    <a:bodyPr/>
                    <a:lstStyle/>
                    <a:p>
                      <a:pPr algn="ctr"/>
                      <a:endParaRPr lang="en-US" sz="1900" b="0" dirty="0"/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Input Parameters</a:t>
                      </a:r>
                      <a:endParaRPr lang="en-US" sz="1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0463"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Property</a:t>
                      </a:r>
                      <a:endParaRPr lang="en-US" sz="1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Density</a:t>
                      </a:r>
                      <a:endParaRPr lang="en-US" sz="1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MW</a:t>
                      </a:r>
                      <a:endParaRPr lang="en-US" sz="1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Boiling Point</a:t>
                      </a:r>
                      <a:endParaRPr lang="en-US" sz="1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Function of Temperature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Mixtures</a:t>
                      </a:r>
                    </a:p>
                    <a:p>
                      <a:pPr algn="ctr"/>
                      <a:endParaRPr lang="en-US" sz="1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268"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Critical Temperature</a:t>
                      </a:r>
                      <a:endParaRPr lang="en-US" sz="1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sz="1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Critical Pressure</a:t>
                      </a:r>
                      <a:endParaRPr lang="en-US" sz="1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14"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Surface Tension</a:t>
                      </a:r>
                      <a:endParaRPr lang="en-US" sz="1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1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28"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Electronic Polarizability</a:t>
                      </a:r>
                      <a:endParaRPr lang="en-US" sz="1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1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en-US" sz="1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Dielectric Constant</a:t>
                      </a:r>
                      <a:endParaRPr lang="en-US" sz="1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en-US" sz="1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3893403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 typeface="Arial" pitchFamily="34" charset="0"/>
              <a:buChar char="•"/>
            </a:pPr>
            <a:r>
              <a:rPr lang="en-US" sz="2400" dirty="0" smtClean="0"/>
              <a:t>Polarizability </a:t>
            </a:r>
            <a:r>
              <a:rPr lang="en-US" sz="2400" dirty="0"/>
              <a:t>of an asphaltene molecule of molecular weight </a:t>
            </a:r>
            <a:r>
              <a:rPr lang="en-US" sz="2400" dirty="0" smtClean="0"/>
              <a:t>          750 </a:t>
            </a:r>
            <a:r>
              <a:rPr lang="en-US" sz="2400" dirty="0"/>
              <a:t>g/</a:t>
            </a:r>
            <a:r>
              <a:rPr lang="en-US" sz="2400" dirty="0" err="1"/>
              <a:t>mol</a:t>
            </a:r>
            <a:r>
              <a:rPr lang="en-US" sz="2400" dirty="0"/>
              <a:t> will be 99.16x10</a:t>
            </a:r>
            <a:r>
              <a:rPr lang="en-US" sz="2400" baseline="30000" dirty="0"/>
              <a:t>-24</a:t>
            </a:r>
            <a:r>
              <a:rPr lang="en-US" sz="2400" dirty="0"/>
              <a:t> cc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4819471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 typeface="Arial" pitchFamily="34" charset="0"/>
              <a:buChar char="•"/>
            </a:pPr>
            <a:r>
              <a:rPr lang="en-US" sz="2400" dirty="0" err="1" smtClean="0"/>
              <a:t>Polydispere</a:t>
            </a:r>
            <a:r>
              <a:rPr lang="en-US" sz="2400" dirty="0" smtClean="0"/>
              <a:t> asphaltene </a:t>
            </a:r>
            <a:r>
              <a:rPr lang="en-US" sz="2400" dirty="0"/>
              <a:t>system with density </a:t>
            </a:r>
            <a:r>
              <a:rPr lang="en-US" sz="2400" dirty="0" smtClean="0"/>
              <a:t>between </a:t>
            </a:r>
            <a:r>
              <a:rPr lang="en-US" sz="2400" dirty="0"/>
              <a:t>1.1 to 1.2 g/cc at ambient conditions will have a dielectric constant </a:t>
            </a:r>
            <a:r>
              <a:rPr lang="en-US" sz="2400" dirty="0" smtClean="0"/>
              <a:t>		between </a:t>
            </a:r>
            <a:r>
              <a:rPr lang="en-US" sz="2400" dirty="0"/>
              <a:t>2.737 and 3</a:t>
            </a:r>
          </a:p>
        </p:txBody>
      </p:sp>
      <p:sp>
        <p:nvSpPr>
          <p:cNvPr id="8" name="Rectangle 31"/>
          <p:cNvSpPr>
            <a:spLocks noChangeArrowheads="1"/>
          </p:cNvSpPr>
          <p:nvPr/>
        </p:nvSpPr>
        <p:spPr bwMode="auto">
          <a:xfrm>
            <a:off x="0" y="63246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Panuganti SR, Vargas </a:t>
            </a:r>
            <a:r>
              <a:rPr lang="en-US" sz="1200" dirty="0"/>
              <a:t>FM, Chapman WG; </a:t>
            </a:r>
            <a:r>
              <a:rPr lang="en-US" sz="1200" dirty="0" smtClean="0"/>
              <a:t>IEEE Transactions </a:t>
            </a:r>
            <a:r>
              <a:rPr lang="en-US" sz="1200" dirty="0"/>
              <a:t>on Dielectrics and Electrical Insulation, </a:t>
            </a:r>
            <a:r>
              <a:rPr lang="en-US" sz="1200" dirty="0" smtClean="0"/>
              <a:t>2013; Submitted</a:t>
            </a:r>
            <a:endParaRPr lang="en-US" sz="1200" dirty="0"/>
          </a:p>
        </p:txBody>
      </p:sp>
      <p:sp>
        <p:nvSpPr>
          <p:cNvPr id="9" name="Rectangle 31"/>
          <p:cNvSpPr>
            <a:spLocks noChangeArrowheads="1"/>
          </p:cNvSpPr>
          <p:nvPr/>
        </p:nvSpPr>
        <p:spPr bwMode="auto">
          <a:xfrm>
            <a:off x="0" y="6581775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Panuganti SR, Vargas </a:t>
            </a:r>
            <a:r>
              <a:rPr lang="en-US" sz="1200" dirty="0"/>
              <a:t>FM, Chapman WG; </a:t>
            </a:r>
            <a:r>
              <a:rPr lang="en-US" sz="1200" dirty="0" smtClean="0"/>
              <a:t>Industrial and Engineering Chemistry Research, 2013; Accepted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5464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657"/>
            <a:ext cx="8229600" cy="65314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Outline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783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One-Third Rule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Electronic polarizability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Dielectric constant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Critical temperature and pressure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Surface tension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759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One-Third Rule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638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Specific Refractivity: independent </a:t>
            </a:r>
            <a:r>
              <a:rPr lang="en-US" sz="2400" dirty="0"/>
              <a:t>of the temperature and </a:t>
            </a:r>
            <a:r>
              <a:rPr lang="en-US" sz="2400" dirty="0" smtClean="0"/>
              <a:t>pressure</a:t>
            </a:r>
            <a:endParaRPr lang="en-US" sz="2400" dirty="0"/>
          </a:p>
          <a:p>
            <a:pPr marL="0" indent="0">
              <a:buNone/>
            </a:pPr>
            <a:r>
              <a:rPr lang="en-US" sz="2400" i="1" dirty="0" smtClean="0"/>
              <a:t>n</a:t>
            </a:r>
            <a:r>
              <a:rPr lang="en-US" sz="2400" dirty="0" smtClean="0"/>
              <a:t>, refractive index and </a:t>
            </a:r>
            <a:r>
              <a:rPr lang="el-GR" sz="2400" i="1" dirty="0" smtClean="0">
                <a:latin typeface="Arial"/>
                <a:cs typeface="Arial"/>
              </a:rPr>
              <a:t>ρ</a:t>
            </a:r>
            <a:r>
              <a:rPr lang="en-US" sz="2400" dirty="0" smtClean="0">
                <a:latin typeface="Arial"/>
                <a:cs typeface="Arial"/>
              </a:rPr>
              <a:t>, mass density (g/cc)</a:t>
            </a:r>
          </a:p>
          <a:p>
            <a:pPr marL="0" indent="0">
              <a:buNone/>
            </a:pPr>
            <a:endParaRPr lang="en-US" sz="24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US" sz="900" dirty="0">
              <a:latin typeface="Arial"/>
              <a:cs typeface="Arial"/>
            </a:endParaRPr>
          </a:p>
          <a:p>
            <a:r>
              <a:rPr lang="en-US" sz="2400" dirty="0" smtClean="0">
                <a:latin typeface="+mj-lt"/>
                <a:cs typeface="Arial"/>
              </a:rPr>
              <a:t>For nonpolar hydrocarbons and their mixtures</a:t>
            </a:r>
            <a:endParaRPr lang="en-US" sz="2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955724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7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5033304"/>
              </p:ext>
            </p:extLst>
          </p:nvPr>
        </p:nvGraphicFramePr>
        <p:xfrm>
          <a:off x="3165078" y="1828800"/>
          <a:ext cx="131961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8" name="Equation" r:id="rId5" imgW="838080" imgH="482400" progId="Equation.3">
                  <p:embed/>
                </p:oleObj>
              </mc:Choice>
              <mc:Fallback>
                <p:oleObj name="Equation" r:id="rId5" imgW="838080" imgH="482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5078" y="1828800"/>
                        <a:ext cx="1319610" cy="762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4419600" y="1973506"/>
            <a:ext cx="1175658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Constant           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1047788"/>
              </p:ext>
            </p:extLst>
          </p:nvPr>
        </p:nvGraphicFramePr>
        <p:xfrm>
          <a:off x="6705600" y="2667000"/>
          <a:ext cx="1598706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9" name="Equation" r:id="rId7" imgW="1016000" imgH="482600" progId="Equation.3">
                  <p:embed/>
                </p:oleObj>
              </mc:Choice>
              <mc:Fallback>
                <p:oleObj name="Equation" r:id="rId7" imgW="1016000" imgH="4826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2667000"/>
                        <a:ext cx="1598706" cy="7620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2615932"/>
              </p:ext>
            </p:extLst>
          </p:nvPr>
        </p:nvGraphicFramePr>
        <p:xfrm>
          <a:off x="811929" y="3429000"/>
          <a:ext cx="915213" cy="671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0" name="Equation" r:id="rId9" imgW="571252" imgH="418918" progId="Equation.3">
                  <p:embed/>
                </p:oleObj>
              </mc:Choice>
              <mc:Fallback>
                <p:oleObj name="Equation" r:id="rId9" imgW="571252" imgH="418918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929" y="3429000"/>
                        <a:ext cx="915213" cy="6711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1574979" y="3556829"/>
            <a:ext cx="556260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True volume of the molecules in unit volume   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3108422"/>
              </p:ext>
            </p:extLst>
          </p:nvPr>
        </p:nvGraphicFramePr>
        <p:xfrm>
          <a:off x="685800" y="4291028"/>
          <a:ext cx="1155879" cy="1065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1" name="Equation" r:id="rId11" imgW="736600" imgH="673100" progId="Equation.3">
                  <p:embed/>
                </p:oleObj>
              </mc:Choice>
              <mc:Fallback>
                <p:oleObj name="Equation" r:id="rId11" imgW="736600" imgH="6731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291028"/>
                        <a:ext cx="1155879" cy="10658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1759799" y="4367228"/>
            <a:ext cx="3772138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True density of the molecules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</a:p>
        </p:txBody>
      </p:sp>
      <p:sp>
        <p:nvSpPr>
          <p:cNvPr id="2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548640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200" dirty="0"/>
              <a:t>But strictly speaking, it is a function of the mass density and </a:t>
            </a:r>
            <a:r>
              <a:rPr lang="en-US" sz="2200" dirty="0" smtClean="0"/>
              <a:t>can be  </a:t>
            </a:r>
            <a:r>
              <a:rPr lang="en-US" sz="2200" dirty="0"/>
              <a:t>expressed as</a:t>
            </a:r>
          </a:p>
        </p:txBody>
      </p:sp>
      <p:sp>
        <p:nvSpPr>
          <p:cNvPr id="10" name="Rectangle 3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9769423"/>
              </p:ext>
            </p:extLst>
          </p:nvPr>
        </p:nvGraphicFramePr>
        <p:xfrm>
          <a:off x="2514600" y="5867401"/>
          <a:ext cx="4047299" cy="708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2" name="Equation" r:id="rId13" imgW="2692400" imgH="482600" progId="Equation.3">
                  <p:embed/>
                </p:oleObj>
              </mc:Choice>
              <mc:Fallback>
                <p:oleObj name="Equation" r:id="rId13" imgW="2692400" imgH="482600" progId="Equation.3">
                  <p:embed/>
                  <p:pic>
                    <p:nvPicPr>
                      <p:cNvPr id="0" name="Object 3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867401"/>
                        <a:ext cx="4047299" cy="7082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934200" y="6019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L-L Expansion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24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/>
      <p:bldP spid="21" grpId="0"/>
      <p:bldP spid="9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86"/>
            <a:ext cx="8229600" cy="59871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One-Third Rule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3455987" cy="345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743" y="836613"/>
            <a:ext cx="4398962" cy="4398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048" name="Straight Arrow Connector 2047"/>
          <p:cNvCxnSpPr/>
          <p:nvPr/>
        </p:nvCxnSpPr>
        <p:spPr>
          <a:xfrm>
            <a:off x="3733800" y="2642393"/>
            <a:ext cx="7620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" name="TextBox 2048"/>
          <p:cNvSpPr txBox="1"/>
          <p:nvPr/>
        </p:nvSpPr>
        <p:spPr>
          <a:xfrm flipH="1">
            <a:off x="3298370" y="2113334"/>
            <a:ext cx="15784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Increase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Temperature</a:t>
            </a:r>
            <a:endParaRPr lang="en-US" sz="2000" dirty="0"/>
          </a:p>
        </p:txBody>
      </p:sp>
      <p:sp>
        <p:nvSpPr>
          <p:cNvPr id="2052" name="Rectangle 2051"/>
          <p:cNvSpPr/>
          <p:nvPr/>
        </p:nvSpPr>
        <p:spPr>
          <a:xfrm>
            <a:off x="4691743" y="533400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/>
              <a:t>V</a:t>
            </a:r>
            <a:r>
              <a:rPr lang="en-US" sz="2400" dirty="0"/>
              <a:t> </a:t>
            </a:r>
            <a:r>
              <a:rPr lang="en-US" sz="2400" dirty="0" smtClean="0"/>
              <a:t>increases, </a:t>
            </a:r>
            <a:r>
              <a:rPr lang="el-GR" sz="2400" i="1" dirty="0" smtClean="0">
                <a:latin typeface="Arial"/>
                <a:cs typeface="Arial"/>
              </a:rPr>
              <a:t>ρ</a:t>
            </a:r>
            <a:r>
              <a:rPr lang="en-US" sz="2400" dirty="0" smtClean="0">
                <a:latin typeface="Arial"/>
                <a:cs typeface="Arial"/>
              </a:rPr>
              <a:t> decreases</a:t>
            </a:r>
            <a:r>
              <a:rPr lang="en-US" sz="2400" dirty="0" smtClean="0"/>
              <a:t> 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i="1" dirty="0"/>
              <a:t>n</a:t>
            </a:r>
            <a:r>
              <a:rPr lang="en-US" sz="2400" dirty="0"/>
              <a:t> increases</a:t>
            </a:r>
          </a:p>
        </p:txBody>
      </p:sp>
      <p:sp>
        <p:nvSpPr>
          <p:cNvPr id="2053" name="Rectangle 2052"/>
          <p:cNvSpPr/>
          <p:nvPr/>
        </p:nvSpPr>
        <p:spPr>
          <a:xfrm>
            <a:off x="0" y="46482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/>
              <a:t>Volume occupied by molecules without considering space between molecules</a:t>
            </a:r>
          </a:p>
        </p:txBody>
      </p:sp>
      <p:graphicFrame>
        <p:nvGraphicFramePr>
          <p:cNvPr id="2054" name="Object 20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2354510"/>
              </p:ext>
            </p:extLst>
          </p:nvPr>
        </p:nvGraphicFramePr>
        <p:xfrm>
          <a:off x="2674938" y="5770563"/>
          <a:ext cx="1562100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Equation" r:id="rId5" imgW="1041120" imgH="507960" progId="Equation.3">
                  <p:embed/>
                </p:oleObj>
              </mc:Choice>
              <mc:Fallback>
                <p:oleObj name="Equation" r:id="rId5" imgW="1041120" imgH="50796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4938" y="5770563"/>
                        <a:ext cx="1562100" cy="766762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31"/>
          <p:cNvSpPr>
            <a:spLocks noChangeArrowheads="1"/>
          </p:cNvSpPr>
          <p:nvPr/>
        </p:nvSpPr>
        <p:spPr bwMode="auto">
          <a:xfrm>
            <a:off x="0" y="6581775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Vargas FM, Chapman WG; Fluid Phase </a:t>
            </a:r>
            <a:r>
              <a:rPr lang="en-US" sz="1200" dirty="0" err="1"/>
              <a:t>Equilibria</a:t>
            </a:r>
            <a:r>
              <a:rPr lang="en-US" sz="1200" dirty="0"/>
              <a:t>, 2010; 290:103-108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5969054"/>
            <a:ext cx="27817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Arial"/>
              </a:rPr>
              <a:t>For nonpolar hydrocarbons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55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  <p:bldP spid="2052" grpId="0"/>
      <p:bldP spid="2053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Electronic Polarizability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85057" y="838200"/>
            <a:ext cx="8839200" cy="5616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401638" indent="-40163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400" dirty="0">
                <a:latin typeface="+mj-lt"/>
              </a:rPr>
              <a:t>Lorentz–Lorenz equation: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 </a:t>
            </a:r>
          </a:p>
          <a:p>
            <a:pPr eaLnBrk="1" hangingPunct="1"/>
            <a:endParaRPr lang="en-US" sz="2000" dirty="0">
              <a:latin typeface="+mj-lt"/>
            </a:endParaRPr>
          </a:p>
          <a:p>
            <a:pPr eaLnBrk="1" hangingPunct="1"/>
            <a:r>
              <a:rPr lang="en-US" sz="2000" dirty="0">
                <a:latin typeface="+mj-lt"/>
              </a:rPr>
              <a:t>where, </a:t>
            </a:r>
            <a:r>
              <a:rPr lang="en-US" sz="2000" i="1" dirty="0">
                <a:latin typeface="+mj-lt"/>
              </a:rPr>
              <a:t>N</a:t>
            </a:r>
            <a:r>
              <a:rPr lang="en-US" sz="2000" dirty="0">
                <a:latin typeface="+mj-lt"/>
              </a:rPr>
              <a:t> – Number of molecules per unit volume</a:t>
            </a:r>
          </a:p>
          <a:p>
            <a:pPr eaLnBrk="1" hangingPunct="1"/>
            <a:r>
              <a:rPr lang="en-US" sz="2000" dirty="0">
                <a:latin typeface="+mj-lt"/>
              </a:rPr>
              <a:t>            </a:t>
            </a:r>
            <a:r>
              <a:rPr lang="el-GR" sz="2000" i="1" dirty="0">
                <a:latin typeface="+mj-lt"/>
              </a:rPr>
              <a:t>α</a:t>
            </a:r>
            <a:r>
              <a:rPr lang="en-US" sz="2000" dirty="0">
                <a:latin typeface="+mj-lt"/>
              </a:rPr>
              <a:t> – Polarizability </a:t>
            </a:r>
          </a:p>
          <a:p>
            <a:pPr marL="342900" indent="-342900"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400" dirty="0" smtClean="0">
                <a:latin typeface="+mj-lt"/>
              </a:rPr>
              <a:t>Refractive index </a:t>
            </a:r>
            <a:r>
              <a:rPr lang="en-US" sz="2400" dirty="0">
                <a:latin typeface="+mj-lt"/>
              </a:rPr>
              <a:t>and Polarizability are independent of the amount of material </a:t>
            </a:r>
          </a:p>
          <a:p>
            <a:pPr eaLnBrk="1" hangingPunct="1"/>
            <a:endParaRPr lang="en-US" sz="2400" dirty="0">
              <a:latin typeface="+mj-lt"/>
            </a:endParaRPr>
          </a:p>
          <a:p>
            <a:pPr eaLnBrk="1" hangingPunct="1"/>
            <a:r>
              <a:rPr lang="en-US" sz="2000" dirty="0">
                <a:solidFill>
                  <a:srgbClr val="000000"/>
                </a:solidFill>
                <a:latin typeface="+mj-lt"/>
              </a:rPr>
              <a:t>where, </a:t>
            </a:r>
            <a:r>
              <a:rPr lang="en-US" sz="2000" i="1" dirty="0">
                <a:solidFill>
                  <a:srgbClr val="000000"/>
                </a:solidFill>
                <a:latin typeface="+mj-lt"/>
              </a:rPr>
              <a:t>N</a:t>
            </a:r>
            <a:r>
              <a:rPr lang="en-US" sz="2000" i="1" baseline="-25000" dirty="0">
                <a:solidFill>
                  <a:srgbClr val="000000"/>
                </a:solidFill>
                <a:latin typeface="+mj-lt"/>
              </a:rPr>
              <a:t>a</a:t>
            </a:r>
            <a:r>
              <a:rPr lang="en-US" sz="2000" dirty="0">
                <a:solidFill>
                  <a:srgbClr val="000000"/>
                </a:solidFill>
                <a:latin typeface="+mj-lt"/>
              </a:rPr>
              <a:t> – Avogadro number</a:t>
            </a:r>
          </a:p>
          <a:p>
            <a:pPr eaLnBrk="1" hangingPunct="1"/>
            <a:r>
              <a:rPr lang="en-US" sz="2000" dirty="0">
                <a:solidFill>
                  <a:srgbClr val="000000"/>
                </a:solidFill>
                <a:latin typeface="+mj-lt"/>
              </a:rPr>
              <a:t>            </a:t>
            </a:r>
            <a:r>
              <a:rPr lang="en-US" sz="2000" i="1" dirty="0">
                <a:solidFill>
                  <a:srgbClr val="000000"/>
                </a:solidFill>
                <a:latin typeface="+mj-lt"/>
              </a:rPr>
              <a:t>v</a:t>
            </a:r>
            <a:r>
              <a:rPr lang="en-US" sz="2000" dirty="0">
                <a:solidFill>
                  <a:srgbClr val="000000"/>
                </a:solidFill>
                <a:latin typeface="+mj-lt"/>
              </a:rPr>
              <a:t> – Molar Volume (</a:t>
            </a:r>
            <a:r>
              <a:rPr lang="en-US" sz="2000" i="1" dirty="0">
                <a:solidFill>
                  <a:srgbClr val="000000"/>
                </a:solidFill>
                <a:latin typeface="+mj-lt"/>
              </a:rPr>
              <a:t>v</a:t>
            </a:r>
            <a:r>
              <a:rPr lang="en-US" sz="2000" dirty="0">
                <a:solidFill>
                  <a:srgbClr val="000000"/>
                </a:solidFill>
                <a:latin typeface="+mj-lt"/>
              </a:rPr>
              <a:t> = </a:t>
            </a:r>
            <a:r>
              <a:rPr lang="en-US" sz="2000" i="1" dirty="0">
                <a:solidFill>
                  <a:srgbClr val="000000"/>
                </a:solidFill>
                <a:latin typeface="+mj-lt"/>
              </a:rPr>
              <a:t>MW/</a:t>
            </a:r>
            <a:r>
              <a:rPr lang="el-GR" sz="2000" i="1" dirty="0">
                <a:solidFill>
                  <a:srgbClr val="000000"/>
                </a:solidFill>
                <a:latin typeface="+mj-lt"/>
              </a:rPr>
              <a:t>ρ</a:t>
            </a:r>
            <a:r>
              <a:rPr lang="en-US" sz="2000" dirty="0">
                <a:solidFill>
                  <a:srgbClr val="000000"/>
                </a:solidFill>
                <a:latin typeface="+mj-lt"/>
              </a:rPr>
              <a:t>) </a:t>
            </a:r>
          </a:p>
          <a:p>
            <a:pPr marL="342900" indent="-342900"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400" dirty="0">
                <a:latin typeface="+mj-lt"/>
              </a:rPr>
              <a:t>With the help of One-Third Rule the above expression simplifies as</a:t>
            </a:r>
          </a:p>
          <a:p>
            <a:pPr eaLnBrk="1" hangingPunct="1">
              <a:spcBef>
                <a:spcPct val="50000"/>
              </a:spcBef>
            </a:pPr>
            <a:endParaRPr lang="en-US" sz="800" dirty="0" smtClean="0">
              <a:latin typeface="+mj-lt"/>
            </a:endParaRPr>
          </a:p>
          <a:p>
            <a:pPr eaLnBrk="1" hangingPunct="1">
              <a:spcBef>
                <a:spcPct val="50000"/>
              </a:spcBef>
            </a:pPr>
            <a:endParaRPr lang="en-US" sz="800" dirty="0" smtClean="0">
              <a:latin typeface="+mj-lt"/>
            </a:endParaRPr>
          </a:p>
          <a:p>
            <a:pPr eaLnBrk="1" hangingPunct="1">
              <a:spcBef>
                <a:spcPct val="50000"/>
              </a:spcBef>
            </a:pPr>
            <a:endParaRPr lang="en-US" sz="800" dirty="0" smtClean="0">
              <a:latin typeface="+mj-lt"/>
            </a:endParaRPr>
          </a:p>
          <a:p>
            <a:pPr eaLnBrk="1" hangingPunct="1">
              <a:spcBef>
                <a:spcPct val="50000"/>
              </a:spcBef>
            </a:pPr>
            <a:endParaRPr lang="en-US" sz="800" dirty="0">
              <a:latin typeface="+mj-lt"/>
            </a:endParaRPr>
          </a:p>
          <a:p>
            <a:pPr eaLnBrk="1" hangingPunct="1">
              <a:spcBef>
                <a:spcPct val="50000"/>
              </a:spcBef>
            </a:pPr>
            <a:endParaRPr lang="en-US" sz="800" dirty="0">
              <a:latin typeface="+mj-lt"/>
            </a:endParaRPr>
          </a:p>
          <a:p>
            <a:pPr marL="342900" indent="-342900" algn="ctr"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200" dirty="0">
                <a:solidFill>
                  <a:srgbClr val="0070C0"/>
                </a:solidFill>
                <a:latin typeface="+mj-lt"/>
              </a:rPr>
              <a:t>The above equation is independent of the state of the substance and its polarizability can be computed by just knowing the molecular weight 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4284448"/>
              </p:ext>
            </p:extLst>
          </p:nvPr>
        </p:nvGraphicFramePr>
        <p:xfrm>
          <a:off x="4114800" y="762000"/>
          <a:ext cx="1905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7" name="Equation" r:id="rId3" imgW="1054080" imgH="419040" progId="Equation.3">
                  <p:embed/>
                </p:oleObj>
              </mc:Choice>
              <mc:Fallback>
                <p:oleObj name="Equation" r:id="rId3" imgW="10540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762000"/>
                        <a:ext cx="19050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0459227"/>
              </p:ext>
            </p:extLst>
          </p:nvPr>
        </p:nvGraphicFramePr>
        <p:xfrm>
          <a:off x="4419600" y="2743200"/>
          <a:ext cx="1905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8" name="Equation" r:id="rId5" imgW="1168200" imgH="419040" progId="Equation.3">
                  <p:embed/>
                </p:oleObj>
              </mc:Choice>
              <mc:Fallback>
                <p:oleObj name="Equation" r:id="rId5" imgW="11682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743200"/>
                        <a:ext cx="19050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1901113"/>
              </p:ext>
            </p:extLst>
          </p:nvPr>
        </p:nvGraphicFramePr>
        <p:xfrm>
          <a:off x="3810000" y="4724400"/>
          <a:ext cx="1295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9" name="Equation" r:id="rId7" imgW="672840" imgH="431640" progId="Equation.3">
                  <p:embed/>
                </p:oleObj>
              </mc:Choice>
              <mc:Fallback>
                <p:oleObj name="Equation" r:id="rId7" imgW="6728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724400"/>
                        <a:ext cx="1295400" cy="6858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460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86"/>
            <a:ext cx="8229600" cy="59871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Predicted Polarizability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4106231240"/>
              </p:ext>
            </p:extLst>
          </p:nvPr>
        </p:nvGraphicFramePr>
        <p:xfrm>
          <a:off x="0" y="838200"/>
          <a:ext cx="44958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1099783" y="5493603"/>
            <a:ext cx="71507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buFont typeface="Arial" pitchFamily="34" charset="0"/>
              <a:buChar char="•"/>
            </a:pPr>
            <a:r>
              <a:rPr lang="en-US" sz="2400" dirty="0" smtClean="0"/>
              <a:t>Data shown is for 80 different </a:t>
            </a:r>
            <a:r>
              <a:rPr lang="en-US" sz="2400" dirty="0"/>
              <a:t>nonpolar </a:t>
            </a:r>
            <a:endParaRPr lang="en-US" sz="2400" dirty="0" smtClean="0"/>
          </a:p>
          <a:p>
            <a:pPr algn="ctr"/>
            <a:r>
              <a:rPr lang="en-US" sz="2400" dirty="0" smtClean="0"/>
              <a:t>hydrocarbons </a:t>
            </a:r>
            <a:r>
              <a:rPr lang="en-US" sz="2400" dirty="0"/>
              <a:t>belonging to different homologues </a:t>
            </a:r>
            <a:r>
              <a:rPr lang="en-US" sz="2400" dirty="0" smtClean="0"/>
              <a:t>series </a:t>
            </a:r>
            <a:endParaRPr lang="en-US" sz="2400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391956514"/>
              </p:ext>
            </p:extLst>
          </p:nvPr>
        </p:nvGraphicFramePr>
        <p:xfrm>
          <a:off x="4452257" y="838200"/>
          <a:ext cx="47244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304800" y="4648200"/>
            <a:ext cx="39492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buFont typeface="Arial" pitchFamily="34" charset="0"/>
              <a:buChar char="•"/>
            </a:pPr>
            <a:r>
              <a:rPr lang="en-US" dirty="0" smtClean="0"/>
              <a:t>Using One-Third Rule</a:t>
            </a:r>
          </a:p>
          <a:p>
            <a:pPr marL="342900" indent="-342900" algn="ctr">
              <a:buFont typeface="Arial" pitchFamily="34" charset="0"/>
              <a:buChar char="•"/>
            </a:pPr>
            <a:r>
              <a:rPr lang="en-US" dirty="0" smtClean="0"/>
              <a:t>Average </a:t>
            </a:r>
            <a:r>
              <a:rPr lang="en-US" dirty="0"/>
              <a:t>absolute deviation is 4.16 %</a:t>
            </a:r>
          </a:p>
        </p:txBody>
      </p:sp>
      <p:sp>
        <p:nvSpPr>
          <p:cNvPr id="9" name="Rectangle 8"/>
          <p:cNvSpPr/>
          <p:nvPr/>
        </p:nvSpPr>
        <p:spPr>
          <a:xfrm>
            <a:off x="4800600" y="4648200"/>
            <a:ext cx="39492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buFont typeface="Arial" pitchFamily="34" charset="0"/>
              <a:buChar char="•"/>
            </a:pPr>
            <a:r>
              <a:rPr lang="en-US" dirty="0" smtClean="0"/>
              <a:t>Using Lorentz-Lorenz Expansion</a:t>
            </a:r>
          </a:p>
          <a:p>
            <a:pPr marL="342900" indent="-342900" algn="ctr">
              <a:buFont typeface="Arial" pitchFamily="34" charset="0"/>
              <a:buChar char="•"/>
            </a:pPr>
            <a:r>
              <a:rPr lang="en-US" dirty="0" smtClean="0"/>
              <a:t>Average </a:t>
            </a:r>
            <a:r>
              <a:rPr lang="en-US" dirty="0"/>
              <a:t>absolute deviation is </a:t>
            </a:r>
            <a:r>
              <a:rPr lang="en-US" dirty="0" smtClean="0"/>
              <a:t>2.72 </a:t>
            </a:r>
            <a:r>
              <a:rPr lang="en-US" dirty="0"/>
              <a:t>%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66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Dielectric Constant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74171" y="685800"/>
            <a:ext cx="8839200" cy="6170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01638" indent="-40163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It is well established that for weakly magnetic materials  </a:t>
            </a:r>
            <a:endParaRPr lang="en-US" sz="2400" dirty="0">
              <a:solidFill>
                <a:srgbClr val="000000"/>
              </a:solidFill>
              <a:latin typeface="+mj-lt"/>
            </a:endParaRPr>
          </a:p>
          <a:p>
            <a:pPr marL="0" indent="0" eaLnBrk="1" hangingPunct="1">
              <a:spcBef>
                <a:spcPct val="50000"/>
              </a:spcBef>
            </a:pPr>
            <a:r>
              <a:rPr lang="el-GR" sz="2400" i="1" dirty="0" smtClean="0">
                <a:solidFill>
                  <a:srgbClr val="000000"/>
                </a:solidFill>
                <a:latin typeface="+mj-lt"/>
                <a:cs typeface="Arial"/>
              </a:rPr>
              <a:t>ε</a:t>
            </a:r>
            <a:r>
              <a:rPr lang="en-US" sz="2400" i="1" baseline="-25000" dirty="0" smtClean="0">
                <a:solidFill>
                  <a:srgbClr val="000000"/>
                </a:solidFill>
                <a:latin typeface="+mj-lt"/>
                <a:cs typeface="Arial"/>
              </a:rPr>
              <a:t>r </a:t>
            </a:r>
            <a:r>
              <a:rPr lang="en-US" sz="2400" dirty="0" smtClean="0">
                <a:solidFill>
                  <a:srgbClr val="000000"/>
                </a:solidFill>
                <a:latin typeface="+mj-lt"/>
                <a:cs typeface="Arial"/>
              </a:rPr>
              <a:t>, relative </a:t>
            </a:r>
            <a:r>
              <a:rPr lang="en-US" sz="2400" dirty="0" err="1" smtClean="0">
                <a:solidFill>
                  <a:srgbClr val="000000"/>
                </a:solidFill>
                <a:latin typeface="+mj-lt"/>
                <a:cs typeface="Arial"/>
              </a:rPr>
              <a:t>permitivity</a:t>
            </a:r>
            <a:r>
              <a:rPr lang="en-US" sz="2400" dirty="0" smtClean="0">
                <a:solidFill>
                  <a:srgbClr val="000000"/>
                </a:solidFill>
                <a:latin typeface="+mj-lt"/>
                <a:cs typeface="Arial"/>
              </a:rPr>
              <a:t>  </a:t>
            </a:r>
          </a:p>
          <a:p>
            <a:pPr marL="0" indent="0" eaLnBrk="1" hangingPunct="1">
              <a:spcBef>
                <a:spcPct val="50000"/>
              </a:spcBef>
            </a:pPr>
            <a:endParaRPr lang="en-US" sz="500" baseline="-250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endParaRPr lang="en-US" sz="7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400" dirty="0">
                <a:solidFill>
                  <a:srgbClr val="000000"/>
                </a:solidFill>
                <a:latin typeface="+mj-lt"/>
              </a:rPr>
              <a:t>For 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low-loss materials like nonpolar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hydrocarbons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,</a:t>
            </a:r>
            <a:endParaRPr lang="en-US" sz="500" dirty="0" smtClean="0">
              <a:solidFill>
                <a:srgbClr val="000000"/>
              </a:solidFill>
              <a:latin typeface="+mj-lt"/>
            </a:endParaRPr>
          </a:p>
          <a:p>
            <a:pPr marL="0" indent="0" eaLnBrk="1" hangingPunct="1">
              <a:spcBef>
                <a:spcPct val="50000"/>
              </a:spcBef>
            </a:pPr>
            <a:r>
              <a:rPr lang="en-US" sz="2400" i="1" dirty="0" smtClean="0">
                <a:solidFill>
                  <a:srgbClr val="000000"/>
                </a:solidFill>
                <a:latin typeface="+mj-lt"/>
              </a:rPr>
              <a:t>k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, dielectric constant </a:t>
            </a:r>
          </a:p>
          <a:p>
            <a:pPr marL="0" indent="0" eaLnBrk="1" hangingPunct="1">
              <a:spcBef>
                <a:spcPct val="50000"/>
              </a:spcBef>
            </a:pPr>
            <a:endParaRPr lang="en-US" sz="5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400" dirty="0">
                <a:latin typeface="+mj-lt"/>
              </a:rPr>
              <a:t>Substituting dielectric constant in the One-Third </a:t>
            </a:r>
            <a:r>
              <a:rPr lang="en-US" sz="2400" dirty="0" smtClean="0">
                <a:latin typeface="+mj-lt"/>
              </a:rPr>
              <a:t>Rule and </a:t>
            </a:r>
            <a:r>
              <a:rPr lang="en-US" sz="2400" dirty="0">
                <a:latin typeface="+mj-lt"/>
              </a:rPr>
              <a:t>solving for dielectric </a:t>
            </a:r>
            <a:r>
              <a:rPr lang="en-US" sz="2400" dirty="0" smtClean="0">
                <a:latin typeface="+mj-lt"/>
              </a:rPr>
              <a:t>constant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 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</a:pPr>
            <a:endParaRPr lang="en-US" sz="2400" dirty="0" smtClean="0">
              <a:solidFill>
                <a:srgbClr val="000000"/>
              </a:solidFill>
              <a:latin typeface="+mj-lt"/>
            </a:endParaRPr>
          </a:p>
          <a:p>
            <a:pPr algn="ctr"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70C0"/>
                </a:solidFill>
                <a:latin typeface="+mj-lt"/>
              </a:rPr>
              <a:t>The dielectric </a:t>
            </a:r>
            <a:r>
              <a:rPr lang="en-US" sz="2400" dirty="0">
                <a:solidFill>
                  <a:srgbClr val="0070C0"/>
                </a:solidFill>
                <a:latin typeface="+mj-lt"/>
              </a:rPr>
              <a:t>constant expression can </a:t>
            </a:r>
            <a:r>
              <a:rPr lang="en-US" sz="2400" dirty="0" smtClean="0">
                <a:solidFill>
                  <a:srgbClr val="0070C0"/>
                </a:solidFill>
                <a:latin typeface="+mj-lt"/>
              </a:rPr>
              <a:t>handle </a:t>
            </a:r>
            <a:r>
              <a:rPr lang="en-US" sz="2400" dirty="0">
                <a:solidFill>
                  <a:srgbClr val="0070C0"/>
                </a:solidFill>
                <a:latin typeface="+mj-lt"/>
              </a:rPr>
              <a:t>operational variations </a:t>
            </a:r>
            <a:r>
              <a:rPr lang="en-US" sz="2400" dirty="0" smtClean="0">
                <a:solidFill>
                  <a:srgbClr val="0070C0"/>
                </a:solidFill>
                <a:latin typeface="+mj-lt"/>
              </a:rPr>
              <a:t>in temperature </a:t>
            </a:r>
            <a:r>
              <a:rPr lang="en-US" sz="2400" dirty="0">
                <a:solidFill>
                  <a:srgbClr val="0070C0"/>
                </a:solidFill>
                <a:latin typeface="+mj-lt"/>
              </a:rPr>
              <a:t>and </a:t>
            </a:r>
            <a:r>
              <a:rPr lang="en-US" sz="2400" dirty="0" smtClean="0">
                <a:solidFill>
                  <a:srgbClr val="0070C0"/>
                </a:solidFill>
                <a:latin typeface="+mj-lt"/>
              </a:rPr>
              <a:t>pressure</a:t>
            </a:r>
          </a:p>
          <a:p>
            <a:pPr algn="ctr"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70C0"/>
                </a:solidFill>
                <a:latin typeface="+mj-lt"/>
              </a:rPr>
              <a:t>It is independent of the knowledge of individual </a:t>
            </a:r>
            <a:r>
              <a:rPr lang="en-US" sz="2400" dirty="0">
                <a:solidFill>
                  <a:srgbClr val="0070C0"/>
                </a:solidFill>
                <a:latin typeface="+mj-lt"/>
              </a:rPr>
              <a:t>constituents of a</a:t>
            </a:r>
            <a:r>
              <a:rPr lang="en-US" sz="2400" dirty="0" smtClean="0">
                <a:solidFill>
                  <a:srgbClr val="0070C0"/>
                </a:solidFill>
                <a:latin typeface="+mj-lt"/>
              </a:rPr>
              <a:t> </a:t>
            </a:r>
            <a:r>
              <a:rPr lang="en-US" sz="2400" dirty="0">
                <a:solidFill>
                  <a:srgbClr val="0070C0"/>
                </a:solidFill>
                <a:latin typeface="+mj-lt"/>
              </a:rPr>
              <a:t>mixture or the </a:t>
            </a:r>
            <a:r>
              <a:rPr lang="en-US" sz="2400" dirty="0" smtClean="0">
                <a:solidFill>
                  <a:srgbClr val="0070C0"/>
                </a:solidFill>
                <a:latin typeface="+mj-lt"/>
              </a:rPr>
              <a:t>composition </a:t>
            </a:r>
            <a:r>
              <a:rPr lang="en-US" sz="2400" dirty="0">
                <a:solidFill>
                  <a:srgbClr val="0070C0"/>
                </a:solidFill>
                <a:latin typeface="+mj-lt"/>
              </a:rPr>
              <a:t>allowing the </a:t>
            </a:r>
            <a:r>
              <a:rPr lang="en-US" sz="2400" dirty="0" smtClean="0">
                <a:solidFill>
                  <a:srgbClr val="0070C0"/>
                </a:solidFill>
                <a:latin typeface="+mj-lt"/>
              </a:rPr>
              <a:t>use for complex fluids such as crude oils and </a:t>
            </a:r>
            <a:r>
              <a:rPr lang="en-US" sz="2400" dirty="0">
                <a:solidFill>
                  <a:srgbClr val="0070C0"/>
                </a:solidFill>
                <a:latin typeface="+mj-lt"/>
              </a:rPr>
              <a:t>polydisperse polymers</a:t>
            </a: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8122117"/>
              </p:ext>
            </p:extLst>
          </p:nvPr>
        </p:nvGraphicFramePr>
        <p:xfrm>
          <a:off x="7620000" y="1095315"/>
          <a:ext cx="97313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0" name="Equation" r:id="rId3" imgW="520560" imgH="253800" progId="Equation.3">
                  <p:embed/>
                </p:oleObj>
              </mc:Choice>
              <mc:Fallback>
                <p:oleObj name="Equation" r:id="rId3" imgW="5205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1095315"/>
                        <a:ext cx="973138" cy="539750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9074163"/>
              </p:ext>
            </p:extLst>
          </p:nvPr>
        </p:nvGraphicFramePr>
        <p:xfrm>
          <a:off x="6832600" y="2378075"/>
          <a:ext cx="2208213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1" name="Equation" r:id="rId5" imgW="1091880" imgH="215640" progId="Equation.3">
                  <p:embed/>
                </p:oleObj>
              </mc:Choice>
              <mc:Fallback>
                <p:oleObj name="Equation" r:id="rId5" imgW="1091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2600" y="2378075"/>
                        <a:ext cx="2208213" cy="4397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340548"/>
              </p:ext>
            </p:extLst>
          </p:nvPr>
        </p:nvGraphicFramePr>
        <p:xfrm>
          <a:off x="4191000" y="3762315"/>
          <a:ext cx="1295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2" name="Equation" r:id="rId7" imgW="710891" imgH="418918" progId="Equation.3">
                  <p:embed/>
                </p:oleObj>
              </mc:Choice>
              <mc:Fallback>
                <p:oleObj name="Equation" r:id="rId7" imgW="710891" imgH="418918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762315"/>
                        <a:ext cx="1295400" cy="8382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756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886"/>
            <a:ext cx="8229600" cy="69668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Predicted Dielectric Constant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526249032"/>
              </p:ext>
            </p:extLst>
          </p:nvPr>
        </p:nvGraphicFramePr>
        <p:xfrm>
          <a:off x="0" y="762000"/>
          <a:ext cx="4572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114300" y="5750778"/>
            <a:ext cx="8915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buFont typeface="Arial" pitchFamily="34" charset="0"/>
              <a:buChar char="•"/>
            </a:pPr>
            <a:r>
              <a:rPr lang="en-US" sz="2400" dirty="0" smtClean="0"/>
              <a:t>Data </a:t>
            </a:r>
            <a:r>
              <a:rPr lang="en-US" sz="2400" dirty="0"/>
              <a:t>shown is for </a:t>
            </a:r>
            <a:r>
              <a:rPr lang="en-US" sz="2400" dirty="0" smtClean="0"/>
              <a:t>260 nonpolar hydrocarbons, including polymers, mixtures with varying temperatures and pressures</a:t>
            </a:r>
            <a:endParaRPr lang="en-US" sz="2400" dirty="0"/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0" y="6581775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Panuganti SR, Vargas </a:t>
            </a:r>
            <a:r>
              <a:rPr lang="en-US" sz="1200" dirty="0"/>
              <a:t>FM, Chapman WG; </a:t>
            </a:r>
            <a:r>
              <a:rPr lang="en-US" sz="1200" dirty="0" smtClean="0"/>
              <a:t>IEEE Transactions </a:t>
            </a:r>
            <a:r>
              <a:rPr lang="en-US" sz="1200" dirty="0"/>
              <a:t>on Dielectrics and Electrical Insulation, </a:t>
            </a:r>
            <a:r>
              <a:rPr lang="en-US" sz="1200" dirty="0" smtClean="0"/>
              <a:t>2013; Submitted</a:t>
            </a:r>
            <a:endParaRPr lang="en-US" sz="1200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009889532"/>
              </p:ext>
            </p:extLst>
          </p:nvPr>
        </p:nvGraphicFramePr>
        <p:xfrm>
          <a:off x="4495800" y="762000"/>
          <a:ext cx="46482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381000" y="4648200"/>
            <a:ext cx="38915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ctr">
              <a:buFont typeface="Arial" pitchFamily="34" charset="0"/>
              <a:buChar char="•"/>
            </a:pPr>
            <a:r>
              <a:rPr lang="en-US" dirty="0" smtClean="0"/>
              <a:t>Using One-Third Rule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dirty="0" smtClean="0"/>
              <a:t>Average </a:t>
            </a:r>
            <a:r>
              <a:rPr lang="en-US" dirty="0"/>
              <a:t>absolute deviation is 1.98 %</a:t>
            </a:r>
          </a:p>
        </p:txBody>
      </p:sp>
      <p:sp>
        <p:nvSpPr>
          <p:cNvPr id="9" name="Rectangle 8"/>
          <p:cNvSpPr/>
          <p:nvPr/>
        </p:nvSpPr>
        <p:spPr>
          <a:xfrm>
            <a:off x="4859110" y="4648200"/>
            <a:ext cx="38322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buFont typeface="Arial" pitchFamily="34" charset="0"/>
              <a:buChar char="•"/>
            </a:pPr>
            <a:r>
              <a:rPr lang="en-US" dirty="0" smtClean="0"/>
              <a:t>Using Lorentz-Lorenz Expansion</a:t>
            </a:r>
          </a:p>
          <a:p>
            <a:pPr marL="342900" indent="-342900" algn="ctr">
              <a:buFont typeface="Arial" pitchFamily="34" charset="0"/>
              <a:buChar char="•"/>
            </a:pPr>
            <a:r>
              <a:rPr lang="en-US" dirty="0" smtClean="0"/>
              <a:t>Average </a:t>
            </a:r>
            <a:r>
              <a:rPr lang="en-US" dirty="0"/>
              <a:t>absolute deviation is 1</a:t>
            </a:r>
            <a:r>
              <a:rPr lang="en-US" dirty="0" smtClean="0"/>
              <a:t>.0 </a:t>
            </a:r>
            <a:r>
              <a:rPr lang="en-US" dirty="0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211520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Critical Temperature and Pressure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52400" y="762000"/>
            <a:ext cx="8839200" cy="6417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01638" indent="-40163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From literature we have,</a:t>
            </a:r>
            <a:endParaRPr lang="en-US" sz="24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²"/>
            </a:pPr>
            <a:endParaRPr lang="en-US" sz="24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²"/>
            </a:pPr>
            <a:endParaRPr lang="en-US" dirty="0">
              <a:solidFill>
                <a:srgbClr val="000000"/>
              </a:solidFill>
              <a:latin typeface="+mj-lt"/>
            </a:endParaRPr>
          </a:p>
          <a:p>
            <a:pPr marL="342900" indent="-342900"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Thus,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the following expression holds good</a:t>
            </a:r>
          </a:p>
          <a:p>
            <a:pPr eaLnBrk="1" hangingPunct="1">
              <a:spcBef>
                <a:spcPct val="50000"/>
              </a:spcBef>
            </a:pPr>
            <a:endParaRPr lang="en-US" sz="2400" dirty="0" smtClean="0">
              <a:solidFill>
                <a:srgbClr val="000000"/>
              </a:solidFill>
              <a:latin typeface="+mj-lt"/>
            </a:endParaRPr>
          </a:p>
          <a:p>
            <a:pPr eaLnBrk="1" hangingPunct="1">
              <a:spcBef>
                <a:spcPct val="50000"/>
              </a:spcBef>
            </a:pPr>
            <a:endParaRPr lang="en-US" sz="2400" dirty="0">
              <a:solidFill>
                <a:srgbClr val="000000"/>
              </a:solidFill>
              <a:latin typeface="+mj-lt"/>
            </a:endParaRPr>
          </a:p>
          <a:p>
            <a:pPr marL="342900" indent="-342900" eaLnBrk="1" hangingPunct="1"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400" dirty="0">
                <a:solidFill>
                  <a:srgbClr val="000000"/>
                </a:solidFill>
                <a:latin typeface="+mj-lt"/>
              </a:rPr>
              <a:t>Applying One-Third 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Rule</a:t>
            </a:r>
            <a:endParaRPr lang="en-US" sz="24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spcBef>
                <a:spcPct val="50000"/>
              </a:spcBef>
            </a:pPr>
            <a:endParaRPr lang="en-US" sz="2400" dirty="0" smtClean="0">
              <a:solidFill>
                <a:srgbClr val="000000"/>
              </a:solidFill>
              <a:latin typeface="+mj-lt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also </a:t>
            </a:r>
          </a:p>
          <a:p>
            <a:pPr eaLnBrk="1" hangingPunct="1">
              <a:spcBef>
                <a:spcPct val="50000"/>
              </a:spcBef>
            </a:pPr>
            <a:endParaRPr lang="en-US" sz="24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spcBef>
                <a:spcPct val="50000"/>
              </a:spcBef>
            </a:pPr>
            <a:endParaRPr lang="en-US" sz="2400" dirty="0">
              <a:latin typeface="+mj-lt"/>
            </a:endParaRPr>
          </a:p>
          <a:p>
            <a:pPr marL="0" indent="0" eaLnBrk="1" hangingPunct="1">
              <a:spcBef>
                <a:spcPct val="50000"/>
              </a:spcBef>
            </a:pPr>
            <a:endParaRPr lang="en-US" sz="2400" dirty="0">
              <a:latin typeface="+mj-lt"/>
            </a:endParaRPr>
          </a:p>
        </p:txBody>
      </p:sp>
      <p:graphicFrame>
        <p:nvGraphicFramePr>
          <p:cNvPr id="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8969601"/>
              </p:ext>
            </p:extLst>
          </p:nvPr>
        </p:nvGraphicFramePr>
        <p:xfrm>
          <a:off x="3952875" y="741363"/>
          <a:ext cx="3373438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07" name="Equation" r:id="rId3" imgW="2095200" imgH="507960" progId="Equation.3">
                  <p:embed/>
                </p:oleObj>
              </mc:Choice>
              <mc:Fallback>
                <p:oleObj name="Equation" r:id="rId3" imgW="20952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75" y="741363"/>
                        <a:ext cx="3373438" cy="8461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3048000" y="1676400"/>
            <a:ext cx="2438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sz="2000" i="1" dirty="0">
                <a:latin typeface="+mj-lt"/>
              </a:rPr>
              <a:t>Hildebrand and Scott</a:t>
            </a:r>
            <a:endParaRPr lang="en-US" sz="2000" dirty="0">
              <a:latin typeface="+mj-lt"/>
            </a:endParaRPr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5638800" y="1676400"/>
            <a:ext cx="2438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i="1" dirty="0">
                <a:latin typeface="+mj-lt"/>
              </a:rPr>
              <a:t>Buckley </a:t>
            </a:r>
            <a:r>
              <a:rPr lang="en-US" sz="2000" i="1" dirty="0" smtClean="0">
                <a:latin typeface="+mj-lt"/>
              </a:rPr>
              <a:t>et al.</a:t>
            </a:r>
            <a:endParaRPr lang="en-US" sz="2000" dirty="0">
              <a:latin typeface="+mj-lt"/>
            </a:endParaRPr>
          </a:p>
        </p:txBody>
      </p:sp>
      <p:sp>
        <p:nvSpPr>
          <p:cNvPr id="3" name="Left Brace 2"/>
          <p:cNvSpPr/>
          <p:nvPr/>
        </p:nvSpPr>
        <p:spPr>
          <a:xfrm rot="16200000">
            <a:off x="4229100" y="1104900"/>
            <a:ext cx="381000" cy="914400"/>
          </a:xfrm>
          <a:prstGeom prst="leftBrace">
            <a:avLst/>
          </a:prstGeom>
          <a:ln w="127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e 11"/>
          <p:cNvSpPr/>
          <p:nvPr/>
        </p:nvSpPr>
        <p:spPr>
          <a:xfrm rot="16200000">
            <a:off x="5791200" y="228600"/>
            <a:ext cx="381000" cy="2667000"/>
          </a:xfrm>
          <a:prstGeom prst="leftBrace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3911067"/>
              </p:ext>
            </p:extLst>
          </p:nvPr>
        </p:nvGraphicFramePr>
        <p:xfrm>
          <a:off x="3810000" y="4191000"/>
          <a:ext cx="25908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08" name="Equation" r:id="rId5" imgW="1688367" imgH="444307" progId="Equation.3">
                  <p:embed/>
                </p:oleObj>
              </mc:Choice>
              <mc:Fallback>
                <p:oleObj name="Equation" r:id="rId5" imgW="1688367" imgH="444307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191000"/>
                        <a:ext cx="2590800" cy="685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6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0897190"/>
              </p:ext>
            </p:extLst>
          </p:nvPr>
        </p:nvGraphicFramePr>
        <p:xfrm>
          <a:off x="5281613" y="2649538"/>
          <a:ext cx="3843337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09" name="Equation" r:id="rId7" imgW="2819160" imgH="507960" progId="Equation.3">
                  <p:embed/>
                </p:oleObj>
              </mc:Choice>
              <mc:Fallback>
                <p:oleObj name="Equation" r:id="rId7" imgW="2819160" imgH="507960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1613" y="2649538"/>
                        <a:ext cx="3843337" cy="7223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1235380"/>
              </p:ext>
            </p:extLst>
          </p:nvPr>
        </p:nvGraphicFramePr>
        <p:xfrm>
          <a:off x="838200" y="5029200"/>
          <a:ext cx="32004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0" name="Equation" r:id="rId9" imgW="2032000" imgH="520700" progId="Equation.3">
                  <p:embed/>
                </p:oleObj>
              </mc:Choice>
              <mc:Fallback>
                <p:oleObj name="Equation" r:id="rId9" imgW="2032000" imgH="520700" progId="Equation.3">
                  <p:embed/>
                  <p:pic>
                    <p:nvPicPr>
                      <p:cNvPr id="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029200"/>
                        <a:ext cx="3200400" cy="762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5419959"/>
              </p:ext>
            </p:extLst>
          </p:nvPr>
        </p:nvGraphicFramePr>
        <p:xfrm>
          <a:off x="7010400" y="3487221"/>
          <a:ext cx="211296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1" name="Equation" r:id="rId11" imgW="2108160" imgH="431640" progId="Equation.3">
                  <p:embed/>
                </p:oleObj>
              </mc:Choice>
              <mc:Fallback>
                <p:oleObj name="Equation" r:id="rId11" imgW="2108160" imgH="431640" progId="Equation.3">
                  <p:embed/>
                  <p:pic>
                    <p:nvPicPr>
                      <p:cNvPr id="0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487221"/>
                        <a:ext cx="2112963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78"/>
          <p:cNvSpPr>
            <a:spLocks noChangeArrowheads="1"/>
          </p:cNvSpPr>
          <p:nvPr/>
        </p:nvSpPr>
        <p:spPr bwMode="auto">
          <a:xfrm>
            <a:off x="0" y="428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77000" y="3516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Let,</a:t>
            </a:r>
            <a:endParaRPr lang="en-US" dirty="0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-9593" y="6019800"/>
            <a:ext cx="442919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Hildebrand JH, Scott RL; The Solubility of </a:t>
            </a:r>
            <a:r>
              <a:rPr lang="en-US" sz="1200" dirty="0" smtClean="0"/>
              <a:t>Nonelectrolytes, 1950</a:t>
            </a:r>
            <a:endParaRPr lang="en-US" sz="1200" dirty="0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4440790" y="6020573"/>
            <a:ext cx="445750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200" dirty="0"/>
              <a:t>Buckley et al; Petroleum Science and Technology, 1998; 16:251-285  </a:t>
            </a: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712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3820</TotalTime>
  <Words>906</Words>
  <Application>Microsoft Office PowerPoint</Application>
  <PresentationFormat>On-screen Show (4:3)</PresentationFormat>
  <Paragraphs>210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Property Scaling Relations for Nonpolar Hydrocarbons</vt:lpstr>
      <vt:lpstr>Outline</vt:lpstr>
      <vt:lpstr>One-Third Rule</vt:lpstr>
      <vt:lpstr>One-Third Rule</vt:lpstr>
      <vt:lpstr>Electronic Polarizability</vt:lpstr>
      <vt:lpstr>Predicted Polarizability</vt:lpstr>
      <vt:lpstr>Dielectric Constant</vt:lpstr>
      <vt:lpstr>Predicted Dielectric Constant</vt:lpstr>
      <vt:lpstr>Critical Temperature and Pressure</vt:lpstr>
      <vt:lpstr>Critical Temperature and Pressure</vt:lpstr>
      <vt:lpstr>Predicting Critical Properties</vt:lpstr>
      <vt:lpstr>Surface Tension from Hole Theory</vt:lpstr>
      <vt:lpstr>Predicted Surface Tension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RAVINDRA</dc:creator>
  <cp:lastModifiedBy>Owner</cp:lastModifiedBy>
  <cp:revision>392</cp:revision>
  <dcterms:created xsi:type="dcterms:W3CDTF">2006-08-16T00:00:00Z</dcterms:created>
  <dcterms:modified xsi:type="dcterms:W3CDTF">2013-04-30T16:28:16Z</dcterms:modified>
</cp:coreProperties>
</file>